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4"/>
  </p:notesMasterIdLst>
  <p:sldIdLst>
    <p:sldId id="256" r:id="rId2"/>
    <p:sldId id="1974" r:id="rId3"/>
    <p:sldId id="1976" r:id="rId4"/>
    <p:sldId id="318" r:id="rId5"/>
    <p:sldId id="1977" r:id="rId6"/>
    <p:sldId id="1863" r:id="rId7"/>
    <p:sldId id="1982" r:id="rId8"/>
    <p:sldId id="1978" r:id="rId9"/>
    <p:sldId id="1980" r:id="rId10"/>
    <p:sldId id="314" r:id="rId11"/>
    <p:sldId id="267" r:id="rId12"/>
    <p:sldId id="305" r:id="rId13"/>
    <p:sldId id="358" r:id="rId14"/>
    <p:sldId id="1979" r:id="rId15"/>
    <p:sldId id="306" r:id="rId16"/>
    <p:sldId id="359" r:id="rId17"/>
    <p:sldId id="360" r:id="rId18"/>
    <p:sldId id="323" r:id="rId19"/>
    <p:sldId id="324" r:id="rId20"/>
    <p:sldId id="325" r:id="rId21"/>
    <p:sldId id="348" r:id="rId22"/>
    <p:sldId id="353" r:id="rId23"/>
  </p:sldIdLst>
  <p:sldSz cx="12192000" cy="6858000"/>
  <p:notesSz cx="6858000" cy="9144000"/>
  <p:defaultTextStyle>
    <a:defPPr>
      <a:defRPr lang="hu-H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Közepesen sötét stílus 2 – 1. jelölőszín">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014" autoAdjust="0"/>
    <p:restoredTop sz="63264" autoAdjust="0"/>
  </p:normalViewPr>
  <p:slideViewPr>
    <p:cSldViewPr snapToGrid="0">
      <p:cViewPr varScale="1">
        <p:scale>
          <a:sx n="78" d="100"/>
          <a:sy n="78" d="100"/>
        </p:scale>
        <p:origin x="2122"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Élőfej hely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hu-HU"/>
          </a:p>
        </p:txBody>
      </p:sp>
      <p:sp>
        <p:nvSpPr>
          <p:cNvPr id="3" name="Dátum hely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4C4D45E-317C-4D9F-84B8-D5C8878D546C}" type="datetimeFigureOut">
              <a:rPr lang="hu-HU" smtClean="0"/>
              <a:t>2024. 02. 08.</a:t>
            </a:fld>
            <a:endParaRPr lang="hu-HU"/>
          </a:p>
        </p:txBody>
      </p:sp>
      <p:sp>
        <p:nvSpPr>
          <p:cNvPr id="4" name="Diakép hely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hu-HU"/>
          </a:p>
        </p:txBody>
      </p:sp>
      <p:sp>
        <p:nvSpPr>
          <p:cNvPr id="5" name="Jegyzetek hely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6" name="Élőláb hely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hu-HU"/>
          </a:p>
        </p:txBody>
      </p:sp>
      <p:sp>
        <p:nvSpPr>
          <p:cNvPr id="7" name="Dia számának hely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649B0D3-5A65-45BB-93FF-B6B4A4F3AB37}" type="slidenum">
              <a:rPr lang="hu-HU" smtClean="0"/>
              <a:t>‹#›</a:t>
            </a:fld>
            <a:endParaRPr lang="hu-HU"/>
          </a:p>
        </p:txBody>
      </p:sp>
    </p:spTree>
    <p:extLst>
      <p:ext uri="{BB962C8B-B14F-4D97-AF65-F5344CB8AC3E}">
        <p14:creationId xmlns:p14="http://schemas.microsoft.com/office/powerpoint/2010/main" val="27270059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https://learn.microsoft.com/training/modules/describe-features-tools-manage-deploy-azure-resources/</a:t>
            </a:r>
          </a:p>
        </p:txBody>
      </p:sp>
      <p:sp>
        <p:nvSpPr>
          <p:cNvPr id="4" name="Slide Number Placeholder 3"/>
          <p:cNvSpPr>
            <a:spLocks noGrp="1"/>
          </p:cNvSpPr>
          <p:nvPr>
            <p:ph type="sldNum" sz="quarter" idx="5"/>
          </p:nvPr>
        </p:nvSpPr>
        <p:spPr/>
        <p:txBody>
          <a:bodyPr/>
          <a:lstStyle/>
          <a:p>
            <a:fld id="{560F4860-B975-4C5E-9E23-C8E24EBF595D}" type="slidenum">
              <a:rPr lang="en-US" smtClean="0"/>
              <a:t>2</a:t>
            </a:fld>
            <a:endParaRPr lang="en-US" dirty="0"/>
          </a:p>
        </p:txBody>
      </p:sp>
    </p:spTree>
    <p:extLst>
      <p:ext uri="{BB962C8B-B14F-4D97-AF65-F5344CB8AC3E}">
        <p14:creationId xmlns:p14="http://schemas.microsoft.com/office/powerpoint/2010/main" val="8506899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https://learn.microsoft.com/training/modules/describe-monitoring-tools-azure/</a:t>
            </a:r>
          </a:p>
        </p:txBody>
      </p:sp>
      <p:sp>
        <p:nvSpPr>
          <p:cNvPr id="4" name="Slide Number Placeholder 3"/>
          <p:cNvSpPr>
            <a:spLocks noGrp="1"/>
          </p:cNvSpPr>
          <p:nvPr>
            <p:ph type="sldNum" sz="quarter" idx="5"/>
          </p:nvPr>
        </p:nvSpPr>
        <p:spPr/>
        <p:txBody>
          <a:bodyPr/>
          <a:lstStyle/>
          <a:p>
            <a:fld id="{560F4860-B975-4C5E-9E23-C8E24EBF595D}" type="slidenum">
              <a:rPr lang="en-US" smtClean="0"/>
              <a:t>11</a:t>
            </a:fld>
            <a:endParaRPr lang="en-US" dirty="0"/>
          </a:p>
        </p:txBody>
      </p:sp>
    </p:spTree>
    <p:extLst>
      <p:ext uri="{BB962C8B-B14F-4D97-AF65-F5344CB8AC3E}">
        <p14:creationId xmlns:p14="http://schemas.microsoft.com/office/powerpoint/2010/main" val="38961146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8" indent="0">
              <a:lnSpc>
                <a:spcPct val="115000"/>
              </a:lnSpc>
              <a:spcBef>
                <a:spcPts val="567"/>
              </a:spcBef>
              <a:buClr>
                <a:srgbClr val="1A1A1A"/>
              </a:buClr>
              <a:buFont typeface="Arial"/>
              <a:buNone/>
            </a:pPr>
            <a:r>
              <a:rPr lang="en-IE" sz="1400" spc="-1" dirty="0">
                <a:solidFill>
                  <a:srgbClr val="1A1A1A"/>
                </a:solidFill>
                <a:latin typeface="Segoe UI Semilight"/>
              </a:rPr>
              <a:t>https://learn.microsoft.com/training/modules/describe-monitoring-tools-azure/2-describe-purpose-of-azure-advisor</a:t>
            </a:r>
          </a:p>
          <a:p>
            <a:pPr marL="1588" indent="0">
              <a:lnSpc>
                <a:spcPct val="115000"/>
              </a:lnSpc>
              <a:spcBef>
                <a:spcPts val="567"/>
              </a:spcBef>
              <a:buClr>
                <a:srgbClr val="1A1A1A"/>
              </a:buClr>
              <a:buFont typeface="Arial"/>
              <a:buNone/>
            </a:pPr>
            <a:endParaRPr lang="en-IE" sz="1400" spc="-1" dirty="0">
              <a:solidFill>
                <a:srgbClr val="1A1A1A"/>
              </a:solidFill>
              <a:latin typeface="Segoe UI Semilight"/>
            </a:endParaRPr>
          </a:p>
          <a:p>
            <a:pPr marL="290513" indent="-288925">
              <a:lnSpc>
                <a:spcPct val="115000"/>
              </a:lnSpc>
              <a:spcBef>
                <a:spcPts val="567"/>
              </a:spcBef>
              <a:buClr>
                <a:srgbClr val="1A1A1A"/>
              </a:buClr>
              <a:buFont typeface="Arial"/>
              <a:buChar char="•"/>
            </a:pPr>
            <a:r>
              <a:rPr lang="en-IE" sz="1400" spc="-1" dirty="0">
                <a:solidFill>
                  <a:srgbClr val="1A1A1A"/>
                </a:solidFill>
                <a:latin typeface="Segoe UI Semilight"/>
              </a:rPr>
              <a:t>Get proactive, actionable, and personalized best practice recommendations.</a:t>
            </a:r>
            <a:endParaRPr lang="en-IE" sz="1400" spc="-1" dirty="0">
              <a:latin typeface="Arial"/>
            </a:endParaRPr>
          </a:p>
          <a:p>
            <a:pPr marL="290513" indent="-288925">
              <a:lnSpc>
                <a:spcPct val="115000"/>
              </a:lnSpc>
              <a:spcBef>
                <a:spcPts val="567"/>
              </a:spcBef>
              <a:buClr>
                <a:srgbClr val="1A1A1A"/>
              </a:buClr>
              <a:buFont typeface="Arial"/>
              <a:buChar char="•"/>
            </a:pPr>
            <a:r>
              <a:rPr lang="en-IE" sz="1400" spc="-1" dirty="0">
                <a:solidFill>
                  <a:srgbClr val="1A1A1A"/>
                </a:solidFill>
                <a:latin typeface="Segoe UI Semilight"/>
              </a:rPr>
              <a:t>Improve the performance, security, and availability of your resources.</a:t>
            </a:r>
            <a:endParaRPr lang="en-IE" sz="1400" spc="-1" dirty="0">
              <a:latin typeface="Arial"/>
            </a:endParaRPr>
          </a:p>
          <a:p>
            <a:pPr marL="290513" indent="-288925">
              <a:lnSpc>
                <a:spcPct val="115000"/>
              </a:lnSpc>
              <a:spcBef>
                <a:spcPts val="567"/>
              </a:spcBef>
              <a:buClr>
                <a:srgbClr val="1A1A1A"/>
              </a:buClr>
              <a:buFont typeface="Arial"/>
              <a:buChar char="•"/>
            </a:pPr>
            <a:r>
              <a:rPr lang="en-IE" sz="1400" spc="-1" dirty="0">
                <a:solidFill>
                  <a:srgbClr val="1A1A1A"/>
                </a:solidFill>
                <a:latin typeface="Segoe UI Semilight"/>
              </a:rPr>
              <a:t>Identify opportunities to reduce your Azure costs.</a:t>
            </a:r>
            <a:endParaRPr lang="en-US" sz="1400" dirty="0"/>
          </a:p>
          <a:p>
            <a:endParaRPr lang="en-IE" sz="900" b="0" i="0" u="none" strike="noStrike" kern="1200" dirty="0">
              <a:solidFill>
                <a:schemeClr val="tx1"/>
              </a:solidFill>
              <a:effectLst/>
              <a:latin typeface="Segoe UI Light" pitchFamily="34" charset="0"/>
              <a:ea typeface="+mn-ea"/>
              <a:cs typeface="+mn-cs"/>
            </a:endParaRPr>
          </a:p>
          <a:p>
            <a:r>
              <a:rPr lang="en-IE" sz="900" b="0" i="0" u="none" strike="noStrike" kern="1200" dirty="0">
                <a:solidFill>
                  <a:schemeClr val="tx1"/>
                </a:solidFill>
                <a:effectLst/>
                <a:latin typeface="Segoe UI Light" pitchFamily="34" charset="0"/>
                <a:ea typeface="+mn-ea"/>
                <a:cs typeface="+mn-cs"/>
              </a:rPr>
              <a:t>Azure Advisor - </a:t>
            </a:r>
            <a:r>
              <a:rPr lang="en-IE" sz="1400" u="none" dirty="0"/>
              <a:t>https://learn.microsoft.com/azure/advisor/advisor-overview</a:t>
            </a:r>
            <a:endParaRPr lang="hu-HU" sz="1400" u="none" dirty="0"/>
          </a:p>
          <a:p>
            <a:endParaRPr lang="hu-HU" sz="1400" b="0" i="0" u="none" strike="noStrike" kern="1200" dirty="0">
              <a:solidFill>
                <a:schemeClr val="tx1"/>
              </a:solidFill>
              <a:effectLst/>
              <a:latin typeface="Segoe UI Light" pitchFamily="34" charset="0"/>
              <a:ea typeface="+mn-ea"/>
              <a:cs typeface="+mn-cs"/>
            </a:endParaRPr>
          </a:p>
          <a:p>
            <a:endParaRPr lang="en-IE" sz="900" b="0" i="0" u="none" strike="noStrike"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37115114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5"/>
          </p:nvPr>
        </p:nvSpPr>
        <p:spPr/>
        <p:txBody>
          <a:bodyPr/>
          <a:lstStyle/>
          <a:p>
            <a:fld id="{2649B0D3-5A65-45BB-93FF-B6B4A4F3AB37}" type="slidenum">
              <a:rPr lang="hu-HU" smtClean="0"/>
              <a:t>13</a:t>
            </a:fld>
            <a:endParaRPr lang="hu-HU"/>
          </a:p>
        </p:txBody>
      </p:sp>
    </p:spTree>
    <p:extLst>
      <p:ext uri="{BB962C8B-B14F-4D97-AF65-F5344CB8AC3E}">
        <p14:creationId xmlns:p14="http://schemas.microsoft.com/office/powerpoint/2010/main" val="947921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sz="1100" dirty="0"/>
              <a:t>https://learn.microsoft.com/training/modules/describe-monitoring-tools-azure/3-describe-azure-service-health</a:t>
            </a:r>
          </a:p>
          <a:p>
            <a:endParaRPr lang="hu-HU" sz="1100" dirty="0"/>
          </a:p>
          <a:p>
            <a:endParaRPr lang="en-IE" sz="1100" dirty="0"/>
          </a:p>
        </p:txBody>
      </p:sp>
      <p:sp>
        <p:nvSpPr>
          <p:cNvPr id="4" name="Header Placeholder 3"/>
          <p:cNvSpPr>
            <a:spLocks noGrp="1"/>
          </p:cNvSpPr>
          <p:nvPr>
            <p:ph type="hdr" sz="quarter" idx="10"/>
          </p:nvPr>
        </p:nvSpPr>
        <p:spPr/>
        <p:txBody>
          <a:bodyPr/>
          <a:lstStyle/>
          <a:p>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42703057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sz="1100" dirty="0"/>
              <a:t>https://learn.microsoft.com/training/modules/describe-monitoring-tools-azure/4-describe-azure-monitor</a:t>
            </a:r>
            <a:endParaRPr lang="hu-HU" sz="1100" dirty="0"/>
          </a:p>
          <a:p>
            <a:endParaRPr lang="hu-HU" sz="1100" dirty="0"/>
          </a:p>
        </p:txBody>
      </p:sp>
      <p:sp>
        <p:nvSpPr>
          <p:cNvPr id="4" name="Header Placeholder 3"/>
          <p:cNvSpPr>
            <a:spLocks noGrp="1"/>
          </p:cNvSpPr>
          <p:nvPr>
            <p:ph type="hdr" sz="quarter" idx="10"/>
          </p:nvPr>
        </p:nvSpPr>
        <p:spPr/>
        <p:txBody>
          <a:bodyPr/>
          <a:lstStyle/>
          <a:p>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34754367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pPr algn="l"/>
            <a:endParaRPr lang="hu-HU" dirty="0"/>
          </a:p>
        </p:txBody>
      </p:sp>
      <p:sp>
        <p:nvSpPr>
          <p:cNvPr id="4" name="Dia számának helye 3"/>
          <p:cNvSpPr>
            <a:spLocks noGrp="1"/>
          </p:cNvSpPr>
          <p:nvPr>
            <p:ph type="sldNum" sz="quarter" idx="5"/>
          </p:nvPr>
        </p:nvSpPr>
        <p:spPr/>
        <p:txBody>
          <a:bodyPr/>
          <a:lstStyle/>
          <a:p>
            <a:fld id="{2649B0D3-5A65-45BB-93FF-B6B4A4F3AB37}" type="slidenum">
              <a:rPr lang="hu-HU" smtClean="0"/>
              <a:t>16</a:t>
            </a:fld>
            <a:endParaRPr lang="hu-HU"/>
          </a:p>
        </p:txBody>
      </p:sp>
    </p:spTree>
    <p:extLst>
      <p:ext uri="{BB962C8B-B14F-4D97-AF65-F5344CB8AC3E}">
        <p14:creationId xmlns:p14="http://schemas.microsoft.com/office/powerpoint/2010/main" val="3069416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pPr algn="l"/>
            <a:endParaRPr lang="en-US" b="0" i="0" dirty="0">
              <a:solidFill>
                <a:srgbClr val="161616"/>
              </a:solidFill>
              <a:effectLst/>
              <a:latin typeface="Segoe UI" panose="020B0502040204020203" pitchFamily="34" charset="0"/>
            </a:endParaRPr>
          </a:p>
        </p:txBody>
      </p:sp>
      <p:sp>
        <p:nvSpPr>
          <p:cNvPr id="4" name="Dia számának helye 3"/>
          <p:cNvSpPr>
            <a:spLocks noGrp="1"/>
          </p:cNvSpPr>
          <p:nvPr>
            <p:ph type="sldNum" sz="quarter" idx="5"/>
          </p:nvPr>
        </p:nvSpPr>
        <p:spPr/>
        <p:txBody>
          <a:bodyPr/>
          <a:lstStyle/>
          <a:p>
            <a:fld id="{2649B0D3-5A65-45BB-93FF-B6B4A4F3AB37}" type="slidenum">
              <a:rPr lang="hu-HU" smtClean="0"/>
              <a:t>17</a:t>
            </a:fld>
            <a:endParaRPr lang="hu-HU"/>
          </a:p>
        </p:txBody>
      </p:sp>
    </p:spTree>
    <p:extLst>
      <p:ext uri="{BB962C8B-B14F-4D97-AF65-F5344CB8AC3E}">
        <p14:creationId xmlns:p14="http://schemas.microsoft.com/office/powerpoint/2010/main" val="6268170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pPr algn="l"/>
            <a:endParaRPr lang="en-US" b="0" i="0" dirty="0">
              <a:solidFill>
                <a:srgbClr val="161616"/>
              </a:solidFill>
              <a:effectLst/>
              <a:latin typeface="Segoe UI" panose="020B0502040204020203" pitchFamily="34" charset="0"/>
            </a:endParaRPr>
          </a:p>
        </p:txBody>
      </p:sp>
      <p:sp>
        <p:nvSpPr>
          <p:cNvPr id="4" name="Dia számának helye 3"/>
          <p:cNvSpPr>
            <a:spLocks noGrp="1"/>
          </p:cNvSpPr>
          <p:nvPr>
            <p:ph type="sldNum" sz="quarter" idx="5"/>
          </p:nvPr>
        </p:nvSpPr>
        <p:spPr/>
        <p:txBody>
          <a:bodyPr/>
          <a:lstStyle/>
          <a:p>
            <a:fld id="{2649B0D3-5A65-45BB-93FF-B6B4A4F3AB37}" type="slidenum">
              <a:rPr lang="hu-HU" smtClean="0"/>
              <a:t>18</a:t>
            </a:fld>
            <a:endParaRPr lang="hu-HU"/>
          </a:p>
        </p:txBody>
      </p:sp>
    </p:spTree>
    <p:extLst>
      <p:ext uri="{BB962C8B-B14F-4D97-AF65-F5344CB8AC3E}">
        <p14:creationId xmlns:p14="http://schemas.microsoft.com/office/powerpoint/2010/main" val="1731505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pPr algn="l"/>
            <a:endParaRPr lang="en-US" b="0" i="0" dirty="0">
              <a:solidFill>
                <a:srgbClr val="161616"/>
              </a:solidFill>
              <a:effectLst/>
              <a:latin typeface="Segoe UI" panose="020B0502040204020203" pitchFamily="34" charset="0"/>
            </a:endParaRPr>
          </a:p>
        </p:txBody>
      </p:sp>
      <p:sp>
        <p:nvSpPr>
          <p:cNvPr id="4" name="Dia számának helye 3"/>
          <p:cNvSpPr>
            <a:spLocks noGrp="1"/>
          </p:cNvSpPr>
          <p:nvPr>
            <p:ph type="sldNum" sz="quarter" idx="5"/>
          </p:nvPr>
        </p:nvSpPr>
        <p:spPr/>
        <p:txBody>
          <a:bodyPr/>
          <a:lstStyle/>
          <a:p>
            <a:fld id="{2649B0D3-5A65-45BB-93FF-B6B4A4F3AB37}" type="slidenum">
              <a:rPr lang="hu-HU" smtClean="0"/>
              <a:t>19</a:t>
            </a:fld>
            <a:endParaRPr lang="hu-HU"/>
          </a:p>
        </p:txBody>
      </p:sp>
    </p:spTree>
    <p:extLst>
      <p:ext uri="{BB962C8B-B14F-4D97-AF65-F5344CB8AC3E}">
        <p14:creationId xmlns:p14="http://schemas.microsoft.com/office/powerpoint/2010/main" val="28002397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pPr algn="l"/>
            <a:endParaRPr lang="en-US" b="0" i="0" dirty="0">
              <a:solidFill>
                <a:srgbClr val="161616"/>
              </a:solidFill>
              <a:effectLst/>
              <a:latin typeface="Segoe UI" panose="020B0502040204020203" pitchFamily="34" charset="0"/>
            </a:endParaRPr>
          </a:p>
        </p:txBody>
      </p:sp>
      <p:sp>
        <p:nvSpPr>
          <p:cNvPr id="4" name="Dia számának helye 3"/>
          <p:cNvSpPr>
            <a:spLocks noGrp="1"/>
          </p:cNvSpPr>
          <p:nvPr>
            <p:ph type="sldNum" sz="quarter" idx="5"/>
          </p:nvPr>
        </p:nvSpPr>
        <p:spPr/>
        <p:txBody>
          <a:bodyPr/>
          <a:lstStyle/>
          <a:p>
            <a:fld id="{2649B0D3-5A65-45BB-93FF-B6B4A4F3AB37}" type="slidenum">
              <a:rPr lang="hu-HU" smtClean="0"/>
              <a:t>20</a:t>
            </a:fld>
            <a:endParaRPr lang="hu-HU"/>
          </a:p>
        </p:txBody>
      </p:sp>
    </p:spTree>
    <p:extLst>
      <p:ext uri="{BB962C8B-B14F-4D97-AF65-F5344CB8AC3E}">
        <p14:creationId xmlns:p14="http://schemas.microsoft.com/office/powerpoint/2010/main" val="4432994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1000" b="0" kern="1200" dirty="0">
                <a:solidFill>
                  <a:schemeClr val="tx1"/>
                </a:solidFill>
                <a:effectLst/>
                <a:latin typeface="Segoe UI Light" pitchFamily="34" charset="0"/>
                <a:ea typeface="+mn-ea"/>
                <a:cs typeface="+mn-cs"/>
              </a:rPr>
              <a:t>https://learn.microsoft.com/training/modules/describe-features-tools-manage-deploy-azure-resources/2-describe-interacting-azure</a:t>
            </a:r>
            <a:endParaRPr lang="hu-HU" sz="1000" b="0" kern="1200" dirty="0">
              <a:solidFill>
                <a:schemeClr val="tx1"/>
              </a:solidFill>
              <a:effectLst/>
              <a:latin typeface="Segoe UI Light" pitchFamily="34" charset="0"/>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endParaRPr lang="hu-HU" sz="1000" b="0" u="sng" kern="1200" dirty="0">
              <a:solidFill>
                <a:schemeClr val="tx1"/>
              </a:solidFill>
              <a:effectLst/>
              <a:latin typeface="Segoe UI Light" pitchFamily="34" charset="0"/>
              <a:ea typeface="+mn-ea"/>
              <a:cs typeface="+mn-cs"/>
            </a:endParaRPr>
          </a:p>
          <a:p>
            <a:pPr algn="l"/>
            <a:r>
              <a:rPr lang="en-US" sz="900" b="0" i="0" dirty="0">
                <a:solidFill>
                  <a:srgbClr val="161616"/>
                </a:solidFill>
                <a:effectLst/>
                <a:latin typeface="Segoe UI" panose="020B0502040204020203" pitchFamily="34" charset="0"/>
              </a:rPr>
              <a:t>To get the most out of Azure, you need a way to interact with the Azure environment, the management groups, subscriptions, resource groups, resources, and so on. Azure provides multiple tools for managing your environment, including the:</a:t>
            </a:r>
            <a:endParaRPr lang="hu-HU" sz="900" b="0" i="0" dirty="0">
              <a:solidFill>
                <a:srgbClr val="161616"/>
              </a:solidFill>
              <a:effectLst/>
              <a:latin typeface="Segoe UI" panose="020B0502040204020203" pitchFamily="34" charset="0"/>
            </a:endParaRPr>
          </a:p>
          <a:p>
            <a:pPr algn="l"/>
            <a:endParaRPr lang="en-US" sz="900" b="0" i="0" dirty="0">
              <a:solidFill>
                <a:srgbClr val="161616"/>
              </a:solidFill>
              <a:effectLst/>
              <a:latin typeface="Segoe UI" panose="020B0502040204020203" pitchFamily="34" charset="0"/>
            </a:endParaRPr>
          </a:p>
          <a:p>
            <a:pPr algn="l">
              <a:buFont typeface="Arial" panose="020B0604020202020204" pitchFamily="34" charset="0"/>
              <a:buChar char="•"/>
            </a:pPr>
            <a:r>
              <a:rPr lang="en-US" sz="900" b="0" i="0" dirty="0">
                <a:solidFill>
                  <a:srgbClr val="161616"/>
                </a:solidFill>
                <a:effectLst/>
                <a:latin typeface="Segoe UI" panose="020B0502040204020203" pitchFamily="34" charset="0"/>
              </a:rPr>
              <a:t>Azure portal</a:t>
            </a:r>
          </a:p>
          <a:p>
            <a:pPr algn="l">
              <a:buFont typeface="Arial" panose="020B0604020202020204" pitchFamily="34" charset="0"/>
              <a:buChar char="•"/>
            </a:pPr>
            <a:r>
              <a:rPr lang="en-US" sz="900" b="0" i="0" dirty="0">
                <a:solidFill>
                  <a:srgbClr val="161616"/>
                </a:solidFill>
                <a:effectLst/>
                <a:latin typeface="Segoe UI" panose="020B0502040204020203" pitchFamily="34" charset="0"/>
              </a:rPr>
              <a:t>Azure PowerShell</a:t>
            </a:r>
          </a:p>
          <a:p>
            <a:pPr algn="l">
              <a:buFont typeface="Arial" panose="020B0604020202020204" pitchFamily="34" charset="0"/>
              <a:buChar char="•"/>
            </a:pPr>
            <a:r>
              <a:rPr lang="en-US" sz="900" b="0" i="0" dirty="0">
                <a:solidFill>
                  <a:srgbClr val="161616"/>
                </a:solidFill>
                <a:effectLst/>
                <a:latin typeface="Segoe UI" panose="020B0502040204020203" pitchFamily="34" charset="0"/>
              </a:rPr>
              <a:t>Azure Command Line Interface (CLI)</a:t>
            </a:r>
          </a:p>
          <a:p>
            <a:pPr marL="0" marR="0" lvl="0" indent="0" algn="l" defTabSz="914367" rtl="0" eaLnBrk="1" fontAlgn="auto" latinLnBrk="0" hangingPunct="1">
              <a:lnSpc>
                <a:spcPct val="90000"/>
              </a:lnSpc>
              <a:spcBef>
                <a:spcPts val="0"/>
              </a:spcBef>
              <a:spcAft>
                <a:spcPts val="333"/>
              </a:spcAft>
              <a:buClrTx/>
              <a:buSzTx/>
              <a:buFontTx/>
              <a:buNone/>
              <a:tabLst/>
              <a:defRPr/>
            </a:pPr>
            <a:endParaRPr lang="hu-HU" sz="900" b="0" u="sng" kern="1200" dirty="0">
              <a:solidFill>
                <a:schemeClr val="tx1"/>
              </a:solidFill>
              <a:effectLst/>
              <a:latin typeface="Segoe UI Light" pitchFamily="34" charset="0"/>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endParaRPr lang="en-IE" sz="900" b="0" u="sng"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277518345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5"/>
          </p:nvPr>
        </p:nvSpPr>
        <p:spPr/>
        <p:txBody>
          <a:bodyPr/>
          <a:lstStyle/>
          <a:p>
            <a:fld id="{2649B0D3-5A65-45BB-93FF-B6B4A4F3AB37}" type="slidenum">
              <a:rPr lang="hu-HU" smtClean="0"/>
              <a:t>21</a:t>
            </a:fld>
            <a:endParaRPr lang="hu-HU"/>
          </a:p>
        </p:txBody>
      </p:sp>
    </p:spTree>
    <p:extLst>
      <p:ext uri="{BB962C8B-B14F-4D97-AF65-F5344CB8AC3E}">
        <p14:creationId xmlns:p14="http://schemas.microsoft.com/office/powerpoint/2010/main" val="418028114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5"/>
          </p:nvPr>
        </p:nvSpPr>
        <p:spPr/>
        <p:txBody>
          <a:bodyPr/>
          <a:lstStyle/>
          <a:p>
            <a:fld id="{2649B0D3-5A65-45BB-93FF-B6B4A4F3AB37}" type="slidenum">
              <a:rPr lang="hu-HU" smtClean="0"/>
              <a:t>22</a:t>
            </a:fld>
            <a:endParaRPr lang="hu-HU"/>
          </a:p>
        </p:txBody>
      </p:sp>
    </p:spTree>
    <p:extLst>
      <p:ext uri="{BB962C8B-B14F-4D97-AF65-F5344CB8AC3E}">
        <p14:creationId xmlns:p14="http://schemas.microsoft.com/office/powerpoint/2010/main" val="42569456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5"/>
          </p:nvPr>
        </p:nvSpPr>
        <p:spPr/>
        <p:txBody>
          <a:bodyPr/>
          <a:lstStyle/>
          <a:p>
            <a:fld id="{2649B0D3-5A65-45BB-93FF-B6B4A4F3AB37}" type="slidenum">
              <a:rPr lang="hu-HU" smtClean="0"/>
              <a:t>4</a:t>
            </a:fld>
            <a:endParaRPr lang="hu-HU"/>
          </a:p>
        </p:txBody>
      </p:sp>
    </p:spTree>
    <p:extLst>
      <p:ext uri="{BB962C8B-B14F-4D97-AF65-F5344CB8AC3E}">
        <p14:creationId xmlns:p14="http://schemas.microsoft.com/office/powerpoint/2010/main" val="39643386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https://learn.microsoft.com/training/modules/describe-features-tools-manage-deploy-azure-resources/3-describe-purpose-of-azure-arc</a:t>
            </a:r>
            <a:endParaRPr lang="hu-HU" dirty="0"/>
          </a:p>
          <a:p>
            <a:endParaRPr lang="hu-HU" dirty="0"/>
          </a:p>
          <a:p>
            <a:pPr algn="just">
              <a:lnSpc>
                <a:spcPct val="150000"/>
              </a:lnSpc>
            </a:pPr>
            <a:endParaRPr lang="en-US" dirty="0"/>
          </a:p>
        </p:txBody>
      </p:sp>
      <p:sp>
        <p:nvSpPr>
          <p:cNvPr id="4" name="Slide Number Placeholder 3"/>
          <p:cNvSpPr>
            <a:spLocks noGrp="1"/>
          </p:cNvSpPr>
          <p:nvPr>
            <p:ph type="sldNum" sz="quarter" idx="5"/>
          </p:nvPr>
        </p:nvSpPr>
        <p:spPr/>
        <p:txBody>
          <a:bodyPr/>
          <a:lstStyle/>
          <a:p>
            <a:fld id="{560F4860-B975-4C5E-9E23-C8E24EBF595D}" type="slidenum">
              <a:rPr lang="en-US" smtClean="0"/>
              <a:t>5</a:t>
            </a:fld>
            <a:endParaRPr lang="en-US" dirty="0"/>
          </a:p>
        </p:txBody>
      </p:sp>
    </p:spTree>
    <p:extLst>
      <p:ext uri="{BB962C8B-B14F-4D97-AF65-F5344CB8AC3E}">
        <p14:creationId xmlns:p14="http://schemas.microsoft.com/office/powerpoint/2010/main" val="8712720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https://learn.microsoft.com/training/modules/describe-features-tools-manage-deploy-azure-resources/4-describe-azure-resource-manager-azure-arm-templates</a:t>
            </a:r>
          </a:p>
          <a:p>
            <a:pPr marL="0" indent="0">
              <a:buFont typeface="Arial" panose="020B0604020202020204" pitchFamily="34" charset="0"/>
              <a:buNone/>
            </a:pPr>
            <a:endParaRPr lang="en-US" dirty="0"/>
          </a:p>
          <a:p>
            <a:pPr marL="457200" indent="-457200">
              <a:buFont typeface="Arial" panose="020B0604020202020204" pitchFamily="34" charset="0"/>
              <a:buChar char="•"/>
            </a:pPr>
            <a:r>
              <a:rPr lang="en-US" dirty="0"/>
              <a:t>Provides a management layer that enables you to create, update, and delete resources in your Azure subscription.</a:t>
            </a:r>
          </a:p>
          <a:p>
            <a:pPr marL="457200" indent="-457200">
              <a:buFont typeface="Arial" panose="020B0604020202020204" pitchFamily="34" charset="0"/>
              <a:buChar char="•"/>
            </a:pPr>
            <a:r>
              <a:rPr lang="en-US" dirty="0"/>
              <a:t>Create, configure, manage and delete resources and resource groups.</a:t>
            </a:r>
          </a:p>
          <a:p>
            <a:pPr marL="457200" indent="-457200">
              <a:buFont typeface="Arial" panose="020B0604020202020204" pitchFamily="34" charset="0"/>
              <a:buChar char="•"/>
            </a:pPr>
            <a:r>
              <a:rPr lang="en-US" dirty="0"/>
              <a:t>Organizes resources.</a:t>
            </a:r>
          </a:p>
          <a:p>
            <a:pPr marL="457200" indent="-457200">
              <a:buFont typeface="Arial" panose="020B0604020202020204" pitchFamily="34" charset="0"/>
              <a:buChar char="•"/>
            </a:pPr>
            <a:r>
              <a:rPr lang="en-US" dirty="0"/>
              <a:t>Controls access and resources.</a:t>
            </a:r>
          </a:p>
          <a:p>
            <a:pPr marL="457200" indent="-457200">
              <a:buFont typeface="Arial" panose="020B0604020202020204" pitchFamily="34" charset="0"/>
              <a:buChar char="•"/>
            </a:pPr>
            <a:r>
              <a:rPr lang="en-US" dirty="0"/>
              <a:t>Automates using different tools and SDKs.</a:t>
            </a:r>
          </a:p>
          <a:p>
            <a:pPr marL="457200" indent="-457200">
              <a:buFont typeface="Arial" panose="020B0604020202020204" pitchFamily="34" charset="0"/>
              <a:buChar char="•"/>
            </a:pPr>
            <a:r>
              <a:rPr lang="en-US" sz="1000" dirty="0"/>
              <a:t>Stores layouts in JSON files.</a:t>
            </a:r>
          </a:p>
          <a:p>
            <a:endParaRPr lang="en-IE" dirty="0"/>
          </a:p>
          <a:p>
            <a:r>
              <a:rPr lang="en-IE" dirty="0"/>
              <a:t>You can view more details about Azure Resource Manager at </a:t>
            </a:r>
            <a:r>
              <a:rPr lang="en-IE" u="sng" dirty="0"/>
              <a:t>https://learn.microsoft.com/azure/azure-resource-manager/</a:t>
            </a:r>
            <a:endParaRPr lang="hu-HU" u="sng" dirty="0"/>
          </a:p>
          <a:p>
            <a:endParaRPr lang="hu-HU" u="sng" dirty="0"/>
          </a:p>
          <a:p>
            <a:endParaRPr lang="en-US" dirty="0"/>
          </a:p>
        </p:txBody>
      </p:sp>
      <p:sp>
        <p:nvSpPr>
          <p:cNvPr id="4" name="Header Placeholder 3"/>
          <p:cNvSpPr>
            <a:spLocks noGrp="1"/>
          </p:cNvSpPr>
          <p:nvPr>
            <p:ph type="hdr" sz="quarter" idx="10"/>
          </p:nvPr>
        </p:nvSpPr>
        <p:spPr/>
        <p:txBody>
          <a:bodyPr/>
          <a:lstStyle/>
          <a:p>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16010896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https://learn.microsoft.com/en-us/devops/deliver/what-is-infrastructure-as-code#deploy-iac-on-azure</a:t>
            </a:r>
            <a:endParaRPr lang="hu-HU" dirty="0"/>
          </a:p>
          <a:p>
            <a:endParaRPr lang="hu-HU" dirty="0"/>
          </a:p>
        </p:txBody>
      </p:sp>
      <p:sp>
        <p:nvSpPr>
          <p:cNvPr id="4" name="Slide Number Placeholder 3"/>
          <p:cNvSpPr>
            <a:spLocks noGrp="1"/>
          </p:cNvSpPr>
          <p:nvPr>
            <p:ph type="sldNum" sz="quarter" idx="5"/>
          </p:nvPr>
        </p:nvSpPr>
        <p:spPr/>
        <p:txBody>
          <a:bodyPr/>
          <a:lstStyle/>
          <a:p>
            <a:fld id="{560F4860-B975-4C5E-9E23-C8E24EBF595D}" type="slidenum">
              <a:rPr lang="en-US" smtClean="0"/>
              <a:t>7</a:t>
            </a:fld>
            <a:endParaRPr lang="en-US" dirty="0"/>
          </a:p>
        </p:txBody>
      </p:sp>
    </p:spTree>
    <p:extLst>
      <p:ext uri="{BB962C8B-B14F-4D97-AF65-F5344CB8AC3E}">
        <p14:creationId xmlns:p14="http://schemas.microsoft.com/office/powerpoint/2010/main" val="26679541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https://learn.microsoft.com/training/modules/describe-features-tools-manage-deploy-azure-resources/4-describe-azure-resource-manager-azure-arm-templates</a:t>
            </a:r>
          </a:p>
          <a:p>
            <a:pPr marL="0" indent="0">
              <a:buFont typeface="Arial" panose="020B0604020202020204" pitchFamily="34" charset="0"/>
              <a:buNone/>
            </a:pPr>
            <a:endParaRPr lang="en-US" dirty="0"/>
          </a:p>
          <a:p>
            <a:endParaRPr lang="en-US" dirty="0"/>
          </a:p>
          <a:p>
            <a:r>
              <a:rPr lang="en-US" dirty="0"/>
              <a:t>https://learn.microsoft.com/azure/azure-resource-manager/management/overview</a:t>
            </a:r>
          </a:p>
          <a:p>
            <a:r>
              <a:rPr lang="en-US" dirty="0"/>
              <a:t>https://learn.microsoft.com/azure/azure-resource-manager/templates/overview</a:t>
            </a:r>
          </a:p>
          <a:p>
            <a:pPr algn="l"/>
            <a:br>
              <a:rPr lang="en-US" b="1" i="0" dirty="0">
                <a:solidFill>
                  <a:srgbClr val="1A1A1F"/>
                </a:solidFill>
                <a:effectLst/>
                <a:latin typeface="Segoe UI" panose="020B0502040204020203" pitchFamily="34" charset="0"/>
              </a:rPr>
            </a:br>
            <a:endParaRPr lang="en-US" b="0" i="0" dirty="0">
              <a:solidFill>
                <a:srgbClr val="4C4C51"/>
              </a:solidFill>
              <a:effectLst/>
              <a:latin typeface="Segoe UI" panose="020B0502040204020203" pitchFamily="34" charset="0"/>
            </a:endParaRPr>
          </a:p>
        </p:txBody>
      </p:sp>
      <p:sp>
        <p:nvSpPr>
          <p:cNvPr id="4" name="Slide Number Placeholder 3"/>
          <p:cNvSpPr>
            <a:spLocks noGrp="1"/>
          </p:cNvSpPr>
          <p:nvPr>
            <p:ph type="sldNum" sz="quarter" idx="5"/>
          </p:nvPr>
        </p:nvSpPr>
        <p:spPr/>
        <p:txBody>
          <a:bodyPr/>
          <a:lstStyle/>
          <a:p>
            <a:fld id="{560F4860-B975-4C5E-9E23-C8E24EBF595D}" type="slidenum">
              <a:rPr lang="en-US" smtClean="0"/>
              <a:t>8</a:t>
            </a:fld>
            <a:endParaRPr lang="en-US" dirty="0"/>
          </a:p>
        </p:txBody>
      </p:sp>
    </p:spTree>
    <p:extLst>
      <p:ext uri="{BB962C8B-B14F-4D97-AF65-F5344CB8AC3E}">
        <p14:creationId xmlns:p14="http://schemas.microsoft.com/office/powerpoint/2010/main" val="26936359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https://learn.microsoft.com/en-us/azure/azure-resource-manager/bicep/overview?tabs=bicep</a:t>
            </a:r>
            <a:endParaRPr lang="hu-HU" dirty="0"/>
          </a:p>
          <a:p>
            <a:endParaRPr lang="hu-HU" dirty="0"/>
          </a:p>
          <a:p>
            <a:endParaRPr lang="en-US" dirty="0"/>
          </a:p>
        </p:txBody>
      </p:sp>
      <p:sp>
        <p:nvSpPr>
          <p:cNvPr id="4" name="Slide Number Placeholder 3"/>
          <p:cNvSpPr>
            <a:spLocks noGrp="1"/>
          </p:cNvSpPr>
          <p:nvPr>
            <p:ph type="sldNum" sz="quarter" idx="5"/>
          </p:nvPr>
        </p:nvSpPr>
        <p:spPr/>
        <p:txBody>
          <a:bodyPr/>
          <a:lstStyle/>
          <a:p>
            <a:fld id="{560F4860-B975-4C5E-9E23-C8E24EBF595D}" type="slidenum">
              <a:rPr lang="en-US" smtClean="0"/>
              <a:t>9</a:t>
            </a:fld>
            <a:endParaRPr lang="en-US" dirty="0"/>
          </a:p>
        </p:txBody>
      </p:sp>
    </p:spTree>
    <p:extLst>
      <p:ext uri="{BB962C8B-B14F-4D97-AF65-F5344CB8AC3E}">
        <p14:creationId xmlns:p14="http://schemas.microsoft.com/office/powerpoint/2010/main" val="7499358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5"/>
          </p:nvPr>
        </p:nvSpPr>
        <p:spPr/>
        <p:txBody>
          <a:bodyPr/>
          <a:lstStyle/>
          <a:p>
            <a:fld id="{2649B0D3-5A65-45BB-93FF-B6B4A4F3AB37}" type="slidenum">
              <a:rPr lang="hu-HU" smtClean="0"/>
              <a:t>10</a:t>
            </a:fld>
            <a:endParaRPr lang="hu-HU"/>
          </a:p>
        </p:txBody>
      </p:sp>
    </p:spTree>
    <p:extLst>
      <p:ext uri="{BB962C8B-B14F-4D97-AF65-F5344CB8AC3E}">
        <p14:creationId xmlns:p14="http://schemas.microsoft.com/office/powerpoint/2010/main" val="22362158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Címdia">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BADB2664-162D-4DBC-8E94-621012A2DF1A}"/>
              </a:ext>
            </a:extLst>
          </p:cNvPr>
          <p:cNvSpPr>
            <a:spLocks noGrp="1"/>
          </p:cNvSpPr>
          <p:nvPr>
            <p:ph type="ctrTitle"/>
          </p:nvPr>
        </p:nvSpPr>
        <p:spPr>
          <a:xfrm>
            <a:off x="1524000" y="1122363"/>
            <a:ext cx="9144000" cy="2387600"/>
          </a:xfrm>
        </p:spPr>
        <p:txBody>
          <a:bodyPr anchor="b"/>
          <a:lstStyle>
            <a:lvl1pPr algn="ctr">
              <a:defRPr sz="6000"/>
            </a:lvl1pPr>
          </a:lstStyle>
          <a:p>
            <a:r>
              <a:rPr lang="hu-HU"/>
              <a:t>Mintacím szerkesztése</a:t>
            </a:r>
          </a:p>
        </p:txBody>
      </p:sp>
      <p:sp>
        <p:nvSpPr>
          <p:cNvPr id="3" name="Alcím 2">
            <a:extLst>
              <a:ext uri="{FF2B5EF4-FFF2-40B4-BE49-F238E27FC236}">
                <a16:creationId xmlns:a16="http://schemas.microsoft.com/office/drawing/2014/main" id="{E36A2788-8511-46CE-AD32-3C2D2C3B30E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hu-HU"/>
              <a:t>Kattintson ide az alcím mintájának szerkesztéséhez</a:t>
            </a:r>
          </a:p>
        </p:txBody>
      </p:sp>
      <p:sp>
        <p:nvSpPr>
          <p:cNvPr id="4" name="Dátum helye 3">
            <a:extLst>
              <a:ext uri="{FF2B5EF4-FFF2-40B4-BE49-F238E27FC236}">
                <a16:creationId xmlns:a16="http://schemas.microsoft.com/office/drawing/2014/main" id="{62E15512-07E5-4A9A-B42E-C06BFD81D12B}"/>
              </a:ext>
            </a:extLst>
          </p:cNvPr>
          <p:cNvSpPr>
            <a:spLocks noGrp="1"/>
          </p:cNvSpPr>
          <p:nvPr>
            <p:ph type="dt" sz="half" idx="10"/>
          </p:nvPr>
        </p:nvSpPr>
        <p:spPr/>
        <p:txBody>
          <a:bodyPr/>
          <a:lstStyle/>
          <a:p>
            <a:fld id="{55603217-8C3D-4D49-BA7A-C963AA4EC2CE}" type="datetimeFigureOut">
              <a:rPr lang="hu-HU" smtClean="0"/>
              <a:t>2024. 02. 08.</a:t>
            </a:fld>
            <a:endParaRPr lang="hu-HU"/>
          </a:p>
        </p:txBody>
      </p:sp>
      <p:sp>
        <p:nvSpPr>
          <p:cNvPr id="5" name="Élőláb helye 4">
            <a:extLst>
              <a:ext uri="{FF2B5EF4-FFF2-40B4-BE49-F238E27FC236}">
                <a16:creationId xmlns:a16="http://schemas.microsoft.com/office/drawing/2014/main" id="{C7982B07-3DC5-4AB0-BA54-E774912C3B6D}"/>
              </a:ext>
            </a:extLst>
          </p:cNvPr>
          <p:cNvSpPr>
            <a:spLocks noGrp="1"/>
          </p:cNvSpPr>
          <p:nvPr>
            <p:ph type="ftr" sz="quarter" idx="11"/>
          </p:nvPr>
        </p:nvSpPr>
        <p:spPr/>
        <p:txBody>
          <a:bodyPr/>
          <a:lstStyle/>
          <a:p>
            <a:endParaRPr lang="hu-HU"/>
          </a:p>
        </p:txBody>
      </p:sp>
      <p:sp>
        <p:nvSpPr>
          <p:cNvPr id="6" name="Dia számának helye 5">
            <a:extLst>
              <a:ext uri="{FF2B5EF4-FFF2-40B4-BE49-F238E27FC236}">
                <a16:creationId xmlns:a16="http://schemas.microsoft.com/office/drawing/2014/main" id="{DBA4B830-681F-4A88-88BA-94606CE99161}"/>
              </a:ext>
            </a:extLst>
          </p:cNvPr>
          <p:cNvSpPr>
            <a:spLocks noGrp="1"/>
          </p:cNvSpPr>
          <p:nvPr>
            <p:ph type="sldNum" sz="quarter" idx="12"/>
          </p:nvPr>
        </p:nvSpPr>
        <p:spPr/>
        <p:txBody>
          <a:bodyPr/>
          <a:lstStyle/>
          <a:p>
            <a:fld id="{2B18705D-4DC0-4568-A98C-F27EF6EA1586}" type="slidenum">
              <a:rPr lang="hu-HU" smtClean="0"/>
              <a:t>‹#›</a:t>
            </a:fld>
            <a:endParaRPr lang="hu-HU"/>
          </a:p>
        </p:txBody>
      </p:sp>
    </p:spTree>
    <p:extLst>
      <p:ext uri="{BB962C8B-B14F-4D97-AF65-F5344CB8AC3E}">
        <p14:creationId xmlns:p14="http://schemas.microsoft.com/office/powerpoint/2010/main" val="28476305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Cím és függőleges szöveg">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E54E7D30-2C39-4413-BB47-FBC4087A132F}"/>
              </a:ext>
            </a:extLst>
          </p:cNvPr>
          <p:cNvSpPr>
            <a:spLocks noGrp="1"/>
          </p:cNvSpPr>
          <p:nvPr>
            <p:ph type="title"/>
          </p:nvPr>
        </p:nvSpPr>
        <p:spPr/>
        <p:txBody>
          <a:bodyPr/>
          <a:lstStyle/>
          <a:p>
            <a:r>
              <a:rPr lang="hu-HU"/>
              <a:t>Mintacím szerkesztése</a:t>
            </a:r>
          </a:p>
        </p:txBody>
      </p:sp>
      <p:sp>
        <p:nvSpPr>
          <p:cNvPr id="3" name="Függőleges szöveg helye 2">
            <a:extLst>
              <a:ext uri="{FF2B5EF4-FFF2-40B4-BE49-F238E27FC236}">
                <a16:creationId xmlns:a16="http://schemas.microsoft.com/office/drawing/2014/main" id="{6DB4FE78-929B-4CBE-8322-B4DD36B11791}"/>
              </a:ext>
            </a:extLst>
          </p:cNvPr>
          <p:cNvSpPr>
            <a:spLocks noGrp="1"/>
          </p:cNvSpPr>
          <p:nvPr>
            <p:ph type="body" orient="vert" idx="1"/>
          </p:nvPr>
        </p:nvSpPr>
        <p:spPr/>
        <p:txBody>
          <a:bodyPr vert="eaVert"/>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Dátum helye 3">
            <a:extLst>
              <a:ext uri="{FF2B5EF4-FFF2-40B4-BE49-F238E27FC236}">
                <a16:creationId xmlns:a16="http://schemas.microsoft.com/office/drawing/2014/main" id="{76E093A8-14CE-4148-8508-10290B3AB3C1}"/>
              </a:ext>
            </a:extLst>
          </p:cNvPr>
          <p:cNvSpPr>
            <a:spLocks noGrp="1"/>
          </p:cNvSpPr>
          <p:nvPr>
            <p:ph type="dt" sz="half" idx="10"/>
          </p:nvPr>
        </p:nvSpPr>
        <p:spPr/>
        <p:txBody>
          <a:bodyPr/>
          <a:lstStyle/>
          <a:p>
            <a:fld id="{55603217-8C3D-4D49-BA7A-C963AA4EC2CE}" type="datetimeFigureOut">
              <a:rPr lang="hu-HU" smtClean="0"/>
              <a:t>2024. 02. 08.</a:t>
            </a:fld>
            <a:endParaRPr lang="hu-HU"/>
          </a:p>
        </p:txBody>
      </p:sp>
      <p:sp>
        <p:nvSpPr>
          <p:cNvPr id="5" name="Élőláb helye 4">
            <a:extLst>
              <a:ext uri="{FF2B5EF4-FFF2-40B4-BE49-F238E27FC236}">
                <a16:creationId xmlns:a16="http://schemas.microsoft.com/office/drawing/2014/main" id="{65A9FF8D-AABD-40F7-A957-508A047E3AD3}"/>
              </a:ext>
            </a:extLst>
          </p:cNvPr>
          <p:cNvSpPr>
            <a:spLocks noGrp="1"/>
          </p:cNvSpPr>
          <p:nvPr>
            <p:ph type="ftr" sz="quarter" idx="11"/>
          </p:nvPr>
        </p:nvSpPr>
        <p:spPr/>
        <p:txBody>
          <a:bodyPr/>
          <a:lstStyle/>
          <a:p>
            <a:endParaRPr lang="hu-HU"/>
          </a:p>
        </p:txBody>
      </p:sp>
      <p:sp>
        <p:nvSpPr>
          <p:cNvPr id="6" name="Dia számának helye 5">
            <a:extLst>
              <a:ext uri="{FF2B5EF4-FFF2-40B4-BE49-F238E27FC236}">
                <a16:creationId xmlns:a16="http://schemas.microsoft.com/office/drawing/2014/main" id="{B6529A8F-E844-4913-94E0-12C2342BB837}"/>
              </a:ext>
            </a:extLst>
          </p:cNvPr>
          <p:cNvSpPr>
            <a:spLocks noGrp="1"/>
          </p:cNvSpPr>
          <p:nvPr>
            <p:ph type="sldNum" sz="quarter" idx="12"/>
          </p:nvPr>
        </p:nvSpPr>
        <p:spPr/>
        <p:txBody>
          <a:bodyPr/>
          <a:lstStyle/>
          <a:p>
            <a:fld id="{2B18705D-4DC0-4568-A98C-F27EF6EA1586}" type="slidenum">
              <a:rPr lang="hu-HU" smtClean="0"/>
              <a:t>‹#›</a:t>
            </a:fld>
            <a:endParaRPr lang="hu-HU"/>
          </a:p>
        </p:txBody>
      </p:sp>
    </p:spTree>
    <p:extLst>
      <p:ext uri="{BB962C8B-B14F-4D97-AF65-F5344CB8AC3E}">
        <p14:creationId xmlns:p14="http://schemas.microsoft.com/office/powerpoint/2010/main" val="38227907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Függőleges cím és szöveg">
    <p:spTree>
      <p:nvGrpSpPr>
        <p:cNvPr id="1" name=""/>
        <p:cNvGrpSpPr/>
        <p:nvPr/>
      </p:nvGrpSpPr>
      <p:grpSpPr>
        <a:xfrm>
          <a:off x="0" y="0"/>
          <a:ext cx="0" cy="0"/>
          <a:chOff x="0" y="0"/>
          <a:chExt cx="0" cy="0"/>
        </a:xfrm>
      </p:grpSpPr>
      <p:sp>
        <p:nvSpPr>
          <p:cNvPr id="2" name="Függőleges cím 1">
            <a:extLst>
              <a:ext uri="{FF2B5EF4-FFF2-40B4-BE49-F238E27FC236}">
                <a16:creationId xmlns:a16="http://schemas.microsoft.com/office/drawing/2014/main" id="{5B849983-55AF-41D0-AD37-DA8197B850E9}"/>
              </a:ext>
            </a:extLst>
          </p:cNvPr>
          <p:cNvSpPr>
            <a:spLocks noGrp="1"/>
          </p:cNvSpPr>
          <p:nvPr>
            <p:ph type="title" orient="vert"/>
          </p:nvPr>
        </p:nvSpPr>
        <p:spPr>
          <a:xfrm>
            <a:off x="8724900" y="365125"/>
            <a:ext cx="2628900" cy="5811838"/>
          </a:xfrm>
        </p:spPr>
        <p:txBody>
          <a:bodyPr vert="eaVert"/>
          <a:lstStyle/>
          <a:p>
            <a:r>
              <a:rPr lang="hu-HU"/>
              <a:t>Mintacím szerkesztése</a:t>
            </a:r>
          </a:p>
        </p:txBody>
      </p:sp>
      <p:sp>
        <p:nvSpPr>
          <p:cNvPr id="3" name="Függőleges szöveg helye 2">
            <a:extLst>
              <a:ext uri="{FF2B5EF4-FFF2-40B4-BE49-F238E27FC236}">
                <a16:creationId xmlns:a16="http://schemas.microsoft.com/office/drawing/2014/main" id="{FBB0BBED-FAC2-4A78-BAF9-C2CA07832D92}"/>
              </a:ext>
            </a:extLst>
          </p:cNvPr>
          <p:cNvSpPr>
            <a:spLocks noGrp="1"/>
          </p:cNvSpPr>
          <p:nvPr>
            <p:ph type="body" orient="vert" idx="1"/>
          </p:nvPr>
        </p:nvSpPr>
        <p:spPr>
          <a:xfrm>
            <a:off x="838200" y="365125"/>
            <a:ext cx="7734300" cy="5811838"/>
          </a:xfrm>
        </p:spPr>
        <p:txBody>
          <a:bodyPr vert="eaVert"/>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Dátum helye 3">
            <a:extLst>
              <a:ext uri="{FF2B5EF4-FFF2-40B4-BE49-F238E27FC236}">
                <a16:creationId xmlns:a16="http://schemas.microsoft.com/office/drawing/2014/main" id="{C17DF253-6BD6-44D2-9899-FA46B36651E5}"/>
              </a:ext>
            </a:extLst>
          </p:cNvPr>
          <p:cNvSpPr>
            <a:spLocks noGrp="1"/>
          </p:cNvSpPr>
          <p:nvPr>
            <p:ph type="dt" sz="half" idx="10"/>
          </p:nvPr>
        </p:nvSpPr>
        <p:spPr/>
        <p:txBody>
          <a:bodyPr/>
          <a:lstStyle/>
          <a:p>
            <a:fld id="{55603217-8C3D-4D49-BA7A-C963AA4EC2CE}" type="datetimeFigureOut">
              <a:rPr lang="hu-HU" smtClean="0"/>
              <a:t>2024. 02. 08.</a:t>
            </a:fld>
            <a:endParaRPr lang="hu-HU"/>
          </a:p>
        </p:txBody>
      </p:sp>
      <p:sp>
        <p:nvSpPr>
          <p:cNvPr id="5" name="Élőláb helye 4">
            <a:extLst>
              <a:ext uri="{FF2B5EF4-FFF2-40B4-BE49-F238E27FC236}">
                <a16:creationId xmlns:a16="http://schemas.microsoft.com/office/drawing/2014/main" id="{54E0AD6F-E22F-4C61-998E-CD78696DB40A}"/>
              </a:ext>
            </a:extLst>
          </p:cNvPr>
          <p:cNvSpPr>
            <a:spLocks noGrp="1"/>
          </p:cNvSpPr>
          <p:nvPr>
            <p:ph type="ftr" sz="quarter" idx="11"/>
          </p:nvPr>
        </p:nvSpPr>
        <p:spPr/>
        <p:txBody>
          <a:bodyPr/>
          <a:lstStyle/>
          <a:p>
            <a:endParaRPr lang="hu-HU"/>
          </a:p>
        </p:txBody>
      </p:sp>
      <p:sp>
        <p:nvSpPr>
          <p:cNvPr id="6" name="Dia számának helye 5">
            <a:extLst>
              <a:ext uri="{FF2B5EF4-FFF2-40B4-BE49-F238E27FC236}">
                <a16:creationId xmlns:a16="http://schemas.microsoft.com/office/drawing/2014/main" id="{B0821BBB-6D52-44D7-AD3C-8E016A7246AC}"/>
              </a:ext>
            </a:extLst>
          </p:cNvPr>
          <p:cNvSpPr>
            <a:spLocks noGrp="1"/>
          </p:cNvSpPr>
          <p:nvPr>
            <p:ph type="sldNum" sz="quarter" idx="12"/>
          </p:nvPr>
        </p:nvSpPr>
        <p:spPr/>
        <p:txBody>
          <a:bodyPr/>
          <a:lstStyle/>
          <a:p>
            <a:fld id="{2B18705D-4DC0-4568-A98C-F27EF6EA1586}" type="slidenum">
              <a:rPr lang="hu-HU" smtClean="0"/>
              <a:t>‹#›</a:t>
            </a:fld>
            <a:endParaRPr lang="hu-HU"/>
          </a:p>
        </p:txBody>
      </p:sp>
    </p:spTree>
    <p:extLst>
      <p:ext uri="{BB962C8B-B14F-4D97-AF65-F5344CB8AC3E}">
        <p14:creationId xmlns:p14="http://schemas.microsoft.com/office/powerpoint/2010/main" val="137254168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Section slide">
    <p:bg>
      <p:bgPr>
        <a:solidFill>
          <a:srgbClr val="E8E6DF"/>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BD1096F-1307-5006-527D-D3AF4C75C5EF}"/>
              </a:ext>
              <a:ext uri="{C183D7F6-B498-43B3-948B-1728B52AA6E4}">
                <adec:decorative xmlns:adec="http://schemas.microsoft.com/office/drawing/2017/decorative" val="1"/>
              </a:ext>
            </a:extLst>
          </p:cNvPr>
          <p:cNvPicPr>
            <a:picLocks noChangeAspect="1"/>
          </p:cNvPicPr>
          <p:nvPr userDrawn="1"/>
        </p:nvPicPr>
        <p:blipFill rotWithShape="1">
          <a:blip r:embed="rId2"/>
          <a:srcRect r="19824"/>
          <a:stretch/>
        </p:blipFill>
        <p:spPr>
          <a:xfrm>
            <a:off x="2417010" y="0"/>
            <a:ext cx="9774990" cy="6858000"/>
          </a:xfrm>
          <a:prstGeom prst="rect">
            <a:avLst/>
          </a:prstGeom>
        </p:spPr>
      </p:pic>
      <p:sp>
        <p:nvSpPr>
          <p:cNvPr id="3" name="Title 1">
            <a:extLst>
              <a:ext uri="{FF2B5EF4-FFF2-40B4-BE49-F238E27FC236}">
                <a16:creationId xmlns:a16="http://schemas.microsoft.com/office/drawing/2014/main" id="{12D19AFB-6939-2FBA-48C9-66A2961406A7}"/>
              </a:ext>
            </a:extLst>
          </p:cNvPr>
          <p:cNvSpPr>
            <a:spLocks noGrp="1"/>
          </p:cNvSpPr>
          <p:nvPr>
            <p:ph type="title" hasCustomPrompt="1"/>
          </p:nvPr>
        </p:nvSpPr>
        <p:spPr>
          <a:xfrm>
            <a:off x="569911" y="3384610"/>
            <a:ext cx="6345239" cy="615553"/>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a:t>Section divider title</a:t>
            </a:r>
          </a:p>
        </p:txBody>
      </p:sp>
      <p:sp>
        <p:nvSpPr>
          <p:cNvPr id="5" name="Footer Placeholder 10">
            <a:extLst>
              <a:ext uri="{FF2B5EF4-FFF2-40B4-BE49-F238E27FC236}">
                <a16:creationId xmlns:a16="http://schemas.microsoft.com/office/drawing/2014/main" id="{CF739926-D45E-64CA-0DB0-97104E14A5A8}"/>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25092967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450">
          <p15:clr>
            <a:srgbClr val="FBAE40"/>
          </p15:clr>
        </p15:guide>
        <p15:guide id="2" orient="horz" pos="2647">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and subheadi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1" y="585216"/>
            <a:ext cx="11011601"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5" name="Footer Placeholder 10">
            <a:extLst>
              <a:ext uri="{FF2B5EF4-FFF2-40B4-BE49-F238E27FC236}">
                <a16:creationId xmlns:a16="http://schemas.microsoft.com/office/drawing/2014/main" id="{AE09A77D-BE61-2556-4E7D-60B0A94FD88A}"/>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
        <p:nvSpPr>
          <p:cNvPr id="3" name="Text Placeholder 11">
            <a:extLst>
              <a:ext uri="{FF2B5EF4-FFF2-40B4-BE49-F238E27FC236}">
                <a16:creationId xmlns:a16="http://schemas.microsoft.com/office/drawing/2014/main" id="{CA4E92E8-A50E-5AB4-8891-983AC58DB6A9}"/>
              </a:ext>
            </a:extLst>
          </p:cNvPr>
          <p:cNvSpPr>
            <a:spLocks noGrp="1"/>
          </p:cNvSpPr>
          <p:nvPr>
            <p:ph type="body" sz="quarter" idx="17"/>
          </p:nvPr>
        </p:nvSpPr>
        <p:spPr>
          <a:xfrm>
            <a:off x="584199" y="1386766"/>
            <a:ext cx="11011601"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Tree>
    <p:extLst>
      <p:ext uri="{BB962C8B-B14F-4D97-AF65-F5344CB8AC3E}">
        <p14:creationId xmlns:p14="http://schemas.microsoft.com/office/powerpoint/2010/main" val="1751252222"/>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column_Callout_with Image">
    <p:bg>
      <p:bgRef idx="1001">
        <a:schemeClr val="bg1"/>
      </p:bgRef>
    </p:bg>
    <p:spTree>
      <p:nvGrpSpPr>
        <p:cNvPr id="1" name=""/>
        <p:cNvGrpSpPr/>
        <p:nvPr/>
      </p:nvGrpSpPr>
      <p:grpSpPr>
        <a:xfrm>
          <a:off x="0" y="0"/>
          <a:ext cx="0" cy="0"/>
          <a:chOff x="0" y="0"/>
          <a:chExt cx="0" cy="0"/>
        </a:xfrm>
      </p:grpSpPr>
      <p:sp>
        <p:nvSpPr>
          <p:cNvPr id="7" name="Footer Placeholder 10">
            <a:extLst>
              <a:ext uri="{FF2B5EF4-FFF2-40B4-BE49-F238E27FC236}">
                <a16:creationId xmlns:a16="http://schemas.microsoft.com/office/drawing/2014/main" id="{5E5F3DC3-1739-4680-A88C-C7B8F0E6D388}"/>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44938"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A07B0D1-31C1-C209-CE85-DD1D42B62A74}"/>
              </a:ext>
            </a:extLst>
          </p:cNvPr>
          <p:cNvSpPr>
            <a:spLocks noGrp="1"/>
          </p:cNvSpPr>
          <p:nvPr>
            <p:ph type="pic" sz="quarter" idx="20" hasCustomPrompt="1"/>
          </p:nvPr>
        </p:nvSpPr>
        <p:spPr bwMode="ltGray">
          <a:xfrm>
            <a:off x="4064000" y="1581150"/>
            <a:ext cx="7535862" cy="4430720"/>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6" name="Text Placeholder 11">
            <a:extLst>
              <a:ext uri="{FF2B5EF4-FFF2-40B4-BE49-F238E27FC236}">
                <a16:creationId xmlns:a16="http://schemas.microsoft.com/office/drawing/2014/main" id="{BA3E60F0-F025-04E8-0E46-71699A62E435}"/>
              </a:ext>
            </a:extLst>
          </p:cNvPr>
          <p:cNvSpPr>
            <a:spLocks noGrp="1"/>
          </p:cNvSpPr>
          <p:nvPr>
            <p:ph type="body" sz="quarter" idx="16"/>
          </p:nvPr>
        </p:nvSpPr>
        <p:spPr>
          <a:xfrm>
            <a:off x="584200" y="1594155"/>
            <a:ext cx="3174143"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8" name="Text Placeholder 3">
            <a:extLst>
              <a:ext uri="{FF2B5EF4-FFF2-40B4-BE49-F238E27FC236}">
                <a16:creationId xmlns:a16="http://schemas.microsoft.com/office/drawing/2014/main" id="{4D105096-7BC3-1383-8EE1-744002B706B2}"/>
              </a:ext>
            </a:extLst>
          </p:cNvPr>
          <p:cNvSpPr>
            <a:spLocks noGrp="1"/>
          </p:cNvSpPr>
          <p:nvPr>
            <p:ph type="body" sz="quarter" idx="15"/>
          </p:nvPr>
        </p:nvSpPr>
        <p:spPr>
          <a:xfrm>
            <a:off x="586389" y="2085764"/>
            <a:ext cx="3172811"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97045627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0">
          <p15:clr>
            <a:srgbClr val="954F72"/>
          </p15:clr>
        </p15:guide>
        <p15:guide id="6" pos="1372">
          <p15:clr>
            <a:srgbClr val="954F72"/>
          </p15:clr>
        </p15:guide>
        <p15:guide id="7" pos="1560">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20">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column_Text_with Imag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1" y="585216"/>
            <a:ext cx="4710689" cy="984885"/>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8" name="Text Placeholder 11">
            <a:extLst>
              <a:ext uri="{FF2B5EF4-FFF2-40B4-BE49-F238E27FC236}">
                <a16:creationId xmlns:a16="http://schemas.microsoft.com/office/drawing/2014/main" id="{4ACB92EB-B163-EB38-0156-C028F872F1C8}"/>
              </a:ext>
            </a:extLst>
          </p:cNvPr>
          <p:cNvSpPr>
            <a:spLocks noGrp="1"/>
          </p:cNvSpPr>
          <p:nvPr>
            <p:ph type="body" sz="quarter" idx="16"/>
          </p:nvPr>
        </p:nvSpPr>
        <p:spPr>
          <a:xfrm>
            <a:off x="584200" y="1594155"/>
            <a:ext cx="4714663"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9" name="Text Placeholder 3">
            <a:extLst>
              <a:ext uri="{FF2B5EF4-FFF2-40B4-BE49-F238E27FC236}">
                <a16:creationId xmlns:a16="http://schemas.microsoft.com/office/drawing/2014/main" id="{20190326-CB8A-9A65-714A-07CD312C349A}"/>
              </a:ext>
            </a:extLst>
          </p:cNvPr>
          <p:cNvSpPr>
            <a:spLocks noGrp="1"/>
          </p:cNvSpPr>
          <p:nvPr>
            <p:ph type="body" sz="quarter" idx="15"/>
          </p:nvPr>
        </p:nvSpPr>
        <p:spPr>
          <a:xfrm>
            <a:off x="586389" y="2085764"/>
            <a:ext cx="4712685"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7E90DBB6-E167-EFBB-7028-79615839561D}"/>
              </a:ext>
            </a:extLst>
          </p:cNvPr>
          <p:cNvSpPr>
            <a:spLocks noGrp="1"/>
          </p:cNvSpPr>
          <p:nvPr>
            <p:ph type="pic" sz="quarter" idx="19" hasCustomPrompt="1"/>
          </p:nvPr>
        </p:nvSpPr>
        <p:spPr bwMode="ltGray">
          <a:xfrm>
            <a:off x="6096000" y="0"/>
            <a:ext cx="6096000" cy="6858000"/>
          </a:xfrm>
          <a:prstGeom prst="rect">
            <a:avLst/>
          </a:prstGeom>
          <a:solidFill>
            <a:srgbClr val="F4F4F7"/>
          </a:solidFill>
        </p:spPr>
        <p:txBody>
          <a:bodyPr lIns="0" tIns="0" rIns="0" bIns="73152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a:p>
            <a:endParaRPr lang="en-US"/>
          </a:p>
          <a:p>
            <a:endParaRPr lang="en-US"/>
          </a:p>
        </p:txBody>
      </p:sp>
      <p:sp>
        <p:nvSpPr>
          <p:cNvPr id="6" name="Footer Placeholder 10">
            <a:extLst>
              <a:ext uri="{FF2B5EF4-FFF2-40B4-BE49-F238E27FC236}">
                <a16:creationId xmlns:a16="http://schemas.microsoft.com/office/drawing/2014/main" id="{E84377F5-22E1-9D2A-A0FF-44C6FE95FA8C}"/>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138345988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6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68">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Cím és tartalom">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159B79DF-EA4B-4904-9061-BFD1C3BA1E93}"/>
              </a:ext>
            </a:extLst>
          </p:cNvPr>
          <p:cNvSpPr>
            <a:spLocks noGrp="1"/>
          </p:cNvSpPr>
          <p:nvPr>
            <p:ph type="title"/>
          </p:nvPr>
        </p:nvSpPr>
        <p:spPr/>
        <p:txBody>
          <a:bodyPr/>
          <a:lstStyle/>
          <a:p>
            <a:r>
              <a:rPr lang="hu-HU"/>
              <a:t>Mintacím szerkesztése</a:t>
            </a:r>
          </a:p>
        </p:txBody>
      </p:sp>
      <p:sp>
        <p:nvSpPr>
          <p:cNvPr id="3" name="Tartalom helye 2">
            <a:extLst>
              <a:ext uri="{FF2B5EF4-FFF2-40B4-BE49-F238E27FC236}">
                <a16:creationId xmlns:a16="http://schemas.microsoft.com/office/drawing/2014/main" id="{A4596710-5A4D-432F-A839-B2C9E504C87C}"/>
              </a:ext>
            </a:extLst>
          </p:cNvPr>
          <p:cNvSpPr>
            <a:spLocks noGrp="1"/>
          </p:cNvSpPr>
          <p:nvPr>
            <p:ph idx="1"/>
          </p:nvPr>
        </p:nvSpPr>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Dátum helye 3">
            <a:extLst>
              <a:ext uri="{FF2B5EF4-FFF2-40B4-BE49-F238E27FC236}">
                <a16:creationId xmlns:a16="http://schemas.microsoft.com/office/drawing/2014/main" id="{C08E472A-5AB8-43E8-B057-0668B996447B}"/>
              </a:ext>
            </a:extLst>
          </p:cNvPr>
          <p:cNvSpPr>
            <a:spLocks noGrp="1"/>
          </p:cNvSpPr>
          <p:nvPr>
            <p:ph type="dt" sz="half" idx="10"/>
          </p:nvPr>
        </p:nvSpPr>
        <p:spPr/>
        <p:txBody>
          <a:bodyPr/>
          <a:lstStyle/>
          <a:p>
            <a:fld id="{55603217-8C3D-4D49-BA7A-C963AA4EC2CE}" type="datetimeFigureOut">
              <a:rPr lang="hu-HU" smtClean="0"/>
              <a:t>2024. 02. 08.</a:t>
            </a:fld>
            <a:endParaRPr lang="hu-HU"/>
          </a:p>
        </p:txBody>
      </p:sp>
      <p:sp>
        <p:nvSpPr>
          <p:cNvPr id="5" name="Élőláb helye 4">
            <a:extLst>
              <a:ext uri="{FF2B5EF4-FFF2-40B4-BE49-F238E27FC236}">
                <a16:creationId xmlns:a16="http://schemas.microsoft.com/office/drawing/2014/main" id="{ADDEDF79-6F75-42F9-99E5-8880B1B2B859}"/>
              </a:ext>
            </a:extLst>
          </p:cNvPr>
          <p:cNvSpPr>
            <a:spLocks noGrp="1"/>
          </p:cNvSpPr>
          <p:nvPr>
            <p:ph type="ftr" sz="quarter" idx="11"/>
          </p:nvPr>
        </p:nvSpPr>
        <p:spPr/>
        <p:txBody>
          <a:bodyPr/>
          <a:lstStyle/>
          <a:p>
            <a:endParaRPr lang="hu-HU"/>
          </a:p>
        </p:txBody>
      </p:sp>
      <p:sp>
        <p:nvSpPr>
          <p:cNvPr id="6" name="Dia számának helye 5">
            <a:extLst>
              <a:ext uri="{FF2B5EF4-FFF2-40B4-BE49-F238E27FC236}">
                <a16:creationId xmlns:a16="http://schemas.microsoft.com/office/drawing/2014/main" id="{F9063C9C-764D-4F30-BD46-6A6899334855}"/>
              </a:ext>
            </a:extLst>
          </p:cNvPr>
          <p:cNvSpPr>
            <a:spLocks noGrp="1"/>
          </p:cNvSpPr>
          <p:nvPr>
            <p:ph type="sldNum" sz="quarter" idx="12"/>
          </p:nvPr>
        </p:nvSpPr>
        <p:spPr/>
        <p:txBody>
          <a:bodyPr/>
          <a:lstStyle/>
          <a:p>
            <a:fld id="{2B18705D-4DC0-4568-A98C-F27EF6EA1586}" type="slidenum">
              <a:rPr lang="hu-HU" smtClean="0"/>
              <a:t>‹#›</a:t>
            </a:fld>
            <a:endParaRPr lang="hu-HU"/>
          </a:p>
        </p:txBody>
      </p:sp>
    </p:spTree>
    <p:extLst>
      <p:ext uri="{BB962C8B-B14F-4D97-AF65-F5344CB8AC3E}">
        <p14:creationId xmlns:p14="http://schemas.microsoft.com/office/powerpoint/2010/main" val="27955763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zakaszfejléc">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A774B62E-C9F4-4AC8-9AE7-3100317908AD}"/>
              </a:ext>
            </a:extLst>
          </p:cNvPr>
          <p:cNvSpPr>
            <a:spLocks noGrp="1"/>
          </p:cNvSpPr>
          <p:nvPr>
            <p:ph type="title"/>
          </p:nvPr>
        </p:nvSpPr>
        <p:spPr>
          <a:xfrm>
            <a:off x="831850" y="1709738"/>
            <a:ext cx="10515600" cy="2852737"/>
          </a:xfrm>
        </p:spPr>
        <p:txBody>
          <a:bodyPr anchor="b"/>
          <a:lstStyle>
            <a:lvl1pPr>
              <a:defRPr sz="6000"/>
            </a:lvl1pPr>
          </a:lstStyle>
          <a:p>
            <a:r>
              <a:rPr lang="hu-HU"/>
              <a:t>Mintacím szerkesztése</a:t>
            </a:r>
          </a:p>
        </p:txBody>
      </p:sp>
      <p:sp>
        <p:nvSpPr>
          <p:cNvPr id="3" name="Szöveg helye 2">
            <a:extLst>
              <a:ext uri="{FF2B5EF4-FFF2-40B4-BE49-F238E27FC236}">
                <a16:creationId xmlns:a16="http://schemas.microsoft.com/office/drawing/2014/main" id="{01885651-7B9A-4809-B864-021880E797A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hu-HU"/>
              <a:t>Mintaszöveg szerkesztése</a:t>
            </a:r>
          </a:p>
        </p:txBody>
      </p:sp>
      <p:sp>
        <p:nvSpPr>
          <p:cNvPr id="4" name="Dátum helye 3">
            <a:extLst>
              <a:ext uri="{FF2B5EF4-FFF2-40B4-BE49-F238E27FC236}">
                <a16:creationId xmlns:a16="http://schemas.microsoft.com/office/drawing/2014/main" id="{E6234683-94A9-4BCD-8EFB-F65738D34158}"/>
              </a:ext>
            </a:extLst>
          </p:cNvPr>
          <p:cNvSpPr>
            <a:spLocks noGrp="1"/>
          </p:cNvSpPr>
          <p:nvPr>
            <p:ph type="dt" sz="half" idx="10"/>
          </p:nvPr>
        </p:nvSpPr>
        <p:spPr/>
        <p:txBody>
          <a:bodyPr/>
          <a:lstStyle/>
          <a:p>
            <a:fld id="{55603217-8C3D-4D49-BA7A-C963AA4EC2CE}" type="datetimeFigureOut">
              <a:rPr lang="hu-HU" smtClean="0"/>
              <a:t>2024. 02. 08.</a:t>
            </a:fld>
            <a:endParaRPr lang="hu-HU"/>
          </a:p>
        </p:txBody>
      </p:sp>
      <p:sp>
        <p:nvSpPr>
          <p:cNvPr id="5" name="Élőláb helye 4">
            <a:extLst>
              <a:ext uri="{FF2B5EF4-FFF2-40B4-BE49-F238E27FC236}">
                <a16:creationId xmlns:a16="http://schemas.microsoft.com/office/drawing/2014/main" id="{BB8C24C8-7C45-42DF-9FE2-9AB1C05CEA59}"/>
              </a:ext>
            </a:extLst>
          </p:cNvPr>
          <p:cNvSpPr>
            <a:spLocks noGrp="1"/>
          </p:cNvSpPr>
          <p:nvPr>
            <p:ph type="ftr" sz="quarter" idx="11"/>
          </p:nvPr>
        </p:nvSpPr>
        <p:spPr/>
        <p:txBody>
          <a:bodyPr/>
          <a:lstStyle/>
          <a:p>
            <a:endParaRPr lang="hu-HU"/>
          </a:p>
        </p:txBody>
      </p:sp>
      <p:sp>
        <p:nvSpPr>
          <p:cNvPr id="6" name="Dia számának helye 5">
            <a:extLst>
              <a:ext uri="{FF2B5EF4-FFF2-40B4-BE49-F238E27FC236}">
                <a16:creationId xmlns:a16="http://schemas.microsoft.com/office/drawing/2014/main" id="{BA4A7734-31B0-4AD6-8E7B-956787D27B23}"/>
              </a:ext>
            </a:extLst>
          </p:cNvPr>
          <p:cNvSpPr>
            <a:spLocks noGrp="1"/>
          </p:cNvSpPr>
          <p:nvPr>
            <p:ph type="sldNum" sz="quarter" idx="12"/>
          </p:nvPr>
        </p:nvSpPr>
        <p:spPr/>
        <p:txBody>
          <a:bodyPr/>
          <a:lstStyle/>
          <a:p>
            <a:fld id="{2B18705D-4DC0-4568-A98C-F27EF6EA1586}" type="slidenum">
              <a:rPr lang="hu-HU" smtClean="0"/>
              <a:t>‹#›</a:t>
            </a:fld>
            <a:endParaRPr lang="hu-HU"/>
          </a:p>
        </p:txBody>
      </p:sp>
    </p:spTree>
    <p:extLst>
      <p:ext uri="{BB962C8B-B14F-4D97-AF65-F5344CB8AC3E}">
        <p14:creationId xmlns:p14="http://schemas.microsoft.com/office/powerpoint/2010/main" val="31750754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tartalomrész">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E79C6417-B086-4256-BF3F-77FCA510D88B}"/>
              </a:ext>
            </a:extLst>
          </p:cNvPr>
          <p:cNvSpPr>
            <a:spLocks noGrp="1"/>
          </p:cNvSpPr>
          <p:nvPr>
            <p:ph type="title"/>
          </p:nvPr>
        </p:nvSpPr>
        <p:spPr/>
        <p:txBody>
          <a:bodyPr/>
          <a:lstStyle/>
          <a:p>
            <a:r>
              <a:rPr lang="hu-HU"/>
              <a:t>Mintacím szerkesztése</a:t>
            </a:r>
          </a:p>
        </p:txBody>
      </p:sp>
      <p:sp>
        <p:nvSpPr>
          <p:cNvPr id="3" name="Tartalom helye 2">
            <a:extLst>
              <a:ext uri="{FF2B5EF4-FFF2-40B4-BE49-F238E27FC236}">
                <a16:creationId xmlns:a16="http://schemas.microsoft.com/office/drawing/2014/main" id="{993C7B42-E904-4AB8-9AB2-6F44F76879AC}"/>
              </a:ext>
            </a:extLst>
          </p:cNvPr>
          <p:cNvSpPr>
            <a:spLocks noGrp="1"/>
          </p:cNvSpPr>
          <p:nvPr>
            <p:ph sz="half" idx="1"/>
          </p:nvPr>
        </p:nvSpPr>
        <p:spPr>
          <a:xfrm>
            <a:off x="838200" y="1825625"/>
            <a:ext cx="5181600" cy="4351338"/>
          </a:xfrm>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Tartalom helye 3">
            <a:extLst>
              <a:ext uri="{FF2B5EF4-FFF2-40B4-BE49-F238E27FC236}">
                <a16:creationId xmlns:a16="http://schemas.microsoft.com/office/drawing/2014/main" id="{BB1EBFA0-CE2C-44ED-AA79-7F3146159F9F}"/>
              </a:ext>
            </a:extLst>
          </p:cNvPr>
          <p:cNvSpPr>
            <a:spLocks noGrp="1"/>
          </p:cNvSpPr>
          <p:nvPr>
            <p:ph sz="half" idx="2"/>
          </p:nvPr>
        </p:nvSpPr>
        <p:spPr>
          <a:xfrm>
            <a:off x="6172200" y="1825625"/>
            <a:ext cx="5181600" cy="4351338"/>
          </a:xfrm>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5" name="Dátum helye 4">
            <a:extLst>
              <a:ext uri="{FF2B5EF4-FFF2-40B4-BE49-F238E27FC236}">
                <a16:creationId xmlns:a16="http://schemas.microsoft.com/office/drawing/2014/main" id="{E21296CB-EC93-44E1-B389-5B1F88793E08}"/>
              </a:ext>
            </a:extLst>
          </p:cNvPr>
          <p:cNvSpPr>
            <a:spLocks noGrp="1"/>
          </p:cNvSpPr>
          <p:nvPr>
            <p:ph type="dt" sz="half" idx="10"/>
          </p:nvPr>
        </p:nvSpPr>
        <p:spPr/>
        <p:txBody>
          <a:bodyPr/>
          <a:lstStyle/>
          <a:p>
            <a:fld id="{55603217-8C3D-4D49-BA7A-C963AA4EC2CE}" type="datetimeFigureOut">
              <a:rPr lang="hu-HU" smtClean="0"/>
              <a:t>2024. 02. 08.</a:t>
            </a:fld>
            <a:endParaRPr lang="hu-HU"/>
          </a:p>
        </p:txBody>
      </p:sp>
      <p:sp>
        <p:nvSpPr>
          <p:cNvPr id="6" name="Élőláb helye 5">
            <a:extLst>
              <a:ext uri="{FF2B5EF4-FFF2-40B4-BE49-F238E27FC236}">
                <a16:creationId xmlns:a16="http://schemas.microsoft.com/office/drawing/2014/main" id="{A8344D35-2891-4E5C-8EDE-57312F66959E}"/>
              </a:ext>
            </a:extLst>
          </p:cNvPr>
          <p:cNvSpPr>
            <a:spLocks noGrp="1"/>
          </p:cNvSpPr>
          <p:nvPr>
            <p:ph type="ftr" sz="quarter" idx="11"/>
          </p:nvPr>
        </p:nvSpPr>
        <p:spPr/>
        <p:txBody>
          <a:bodyPr/>
          <a:lstStyle/>
          <a:p>
            <a:endParaRPr lang="hu-HU"/>
          </a:p>
        </p:txBody>
      </p:sp>
      <p:sp>
        <p:nvSpPr>
          <p:cNvPr id="7" name="Dia számának helye 6">
            <a:extLst>
              <a:ext uri="{FF2B5EF4-FFF2-40B4-BE49-F238E27FC236}">
                <a16:creationId xmlns:a16="http://schemas.microsoft.com/office/drawing/2014/main" id="{166194E6-B1C8-4831-AF2B-39F9DAB8D2F3}"/>
              </a:ext>
            </a:extLst>
          </p:cNvPr>
          <p:cNvSpPr>
            <a:spLocks noGrp="1"/>
          </p:cNvSpPr>
          <p:nvPr>
            <p:ph type="sldNum" sz="quarter" idx="12"/>
          </p:nvPr>
        </p:nvSpPr>
        <p:spPr/>
        <p:txBody>
          <a:bodyPr/>
          <a:lstStyle/>
          <a:p>
            <a:fld id="{2B18705D-4DC0-4568-A98C-F27EF6EA1586}" type="slidenum">
              <a:rPr lang="hu-HU" smtClean="0"/>
              <a:t>‹#›</a:t>
            </a:fld>
            <a:endParaRPr lang="hu-HU"/>
          </a:p>
        </p:txBody>
      </p:sp>
    </p:spTree>
    <p:extLst>
      <p:ext uri="{BB962C8B-B14F-4D97-AF65-F5344CB8AC3E}">
        <p14:creationId xmlns:p14="http://schemas.microsoft.com/office/powerpoint/2010/main" val="39688501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Összehasonlítás">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ED4DD057-39A6-426E-974D-3528AE5D6940}"/>
              </a:ext>
            </a:extLst>
          </p:cNvPr>
          <p:cNvSpPr>
            <a:spLocks noGrp="1"/>
          </p:cNvSpPr>
          <p:nvPr>
            <p:ph type="title"/>
          </p:nvPr>
        </p:nvSpPr>
        <p:spPr>
          <a:xfrm>
            <a:off x="839788" y="365125"/>
            <a:ext cx="10515600" cy="1325563"/>
          </a:xfrm>
        </p:spPr>
        <p:txBody>
          <a:bodyPr/>
          <a:lstStyle/>
          <a:p>
            <a:r>
              <a:rPr lang="hu-HU"/>
              <a:t>Mintacím szerkesztése</a:t>
            </a:r>
          </a:p>
        </p:txBody>
      </p:sp>
      <p:sp>
        <p:nvSpPr>
          <p:cNvPr id="3" name="Szöveg helye 2">
            <a:extLst>
              <a:ext uri="{FF2B5EF4-FFF2-40B4-BE49-F238E27FC236}">
                <a16:creationId xmlns:a16="http://schemas.microsoft.com/office/drawing/2014/main" id="{4E915754-9FE4-44A0-BE48-44D85828765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u-HU"/>
              <a:t>Mintaszöveg szerkesztése</a:t>
            </a:r>
          </a:p>
        </p:txBody>
      </p:sp>
      <p:sp>
        <p:nvSpPr>
          <p:cNvPr id="4" name="Tartalom helye 3">
            <a:extLst>
              <a:ext uri="{FF2B5EF4-FFF2-40B4-BE49-F238E27FC236}">
                <a16:creationId xmlns:a16="http://schemas.microsoft.com/office/drawing/2014/main" id="{D80CE08C-0852-4DB1-A368-C972C3B4EF47}"/>
              </a:ext>
            </a:extLst>
          </p:cNvPr>
          <p:cNvSpPr>
            <a:spLocks noGrp="1"/>
          </p:cNvSpPr>
          <p:nvPr>
            <p:ph sz="half" idx="2"/>
          </p:nvPr>
        </p:nvSpPr>
        <p:spPr>
          <a:xfrm>
            <a:off x="839788" y="2505075"/>
            <a:ext cx="5157787" cy="3684588"/>
          </a:xfrm>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5" name="Szöveg helye 4">
            <a:extLst>
              <a:ext uri="{FF2B5EF4-FFF2-40B4-BE49-F238E27FC236}">
                <a16:creationId xmlns:a16="http://schemas.microsoft.com/office/drawing/2014/main" id="{5B3637D3-83AF-4581-BFE7-A0C36982AE7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u-HU"/>
              <a:t>Mintaszöveg szerkesztése</a:t>
            </a:r>
          </a:p>
        </p:txBody>
      </p:sp>
      <p:sp>
        <p:nvSpPr>
          <p:cNvPr id="6" name="Tartalom helye 5">
            <a:extLst>
              <a:ext uri="{FF2B5EF4-FFF2-40B4-BE49-F238E27FC236}">
                <a16:creationId xmlns:a16="http://schemas.microsoft.com/office/drawing/2014/main" id="{97FC0829-4390-4ED6-A3D7-D7D9FDD532D1}"/>
              </a:ext>
            </a:extLst>
          </p:cNvPr>
          <p:cNvSpPr>
            <a:spLocks noGrp="1"/>
          </p:cNvSpPr>
          <p:nvPr>
            <p:ph sz="quarter" idx="4"/>
          </p:nvPr>
        </p:nvSpPr>
        <p:spPr>
          <a:xfrm>
            <a:off x="6172200" y="2505075"/>
            <a:ext cx="5183188" cy="3684588"/>
          </a:xfrm>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7" name="Dátum helye 6">
            <a:extLst>
              <a:ext uri="{FF2B5EF4-FFF2-40B4-BE49-F238E27FC236}">
                <a16:creationId xmlns:a16="http://schemas.microsoft.com/office/drawing/2014/main" id="{AA63A70B-1952-44A6-8F74-4FD4404B91DF}"/>
              </a:ext>
            </a:extLst>
          </p:cNvPr>
          <p:cNvSpPr>
            <a:spLocks noGrp="1"/>
          </p:cNvSpPr>
          <p:nvPr>
            <p:ph type="dt" sz="half" idx="10"/>
          </p:nvPr>
        </p:nvSpPr>
        <p:spPr/>
        <p:txBody>
          <a:bodyPr/>
          <a:lstStyle/>
          <a:p>
            <a:fld id="{55603217-8C3D-4D49-BA7A-C963AA4EC2CE}" type="datetimeFigureOut">
              <a:rPr lang="hu-HU" smtClean="0"/>
              <a:t>2024. 02. 08.</a:t>
            </a:fld>
            <a:endParaRPr lang="hu-HU"/>
          </a:p>
        </p:txBody>
      </p:sp>
      <p:sp>
        <p:nvSpPr>
          <p:cNvPr id="8" name="Élőláb helye 7">
            <a:extLst>
              <a:ext uri="{FF2B5EF4-FFF2-40B4-BE49-F238E27FC236}">
                <a16:creationId xmlns:a16="http://schemas.microsoft.com/office/drawing/2014/main" id="{81383A5C-4B1A-44C4-82FC-041294DB5B5D}"/>
              </a:ext>
            </a:extLst>
          </p:cNvPr>
          <p:cNvSpPr>
            <a:spLocks noGrp="1"/>
          </p:cNvSpPr>
          <p:nvPr>
            <p:ph type="ftr" sz="quarter" idx="11"/>
          </p:nvPr>
        </p:nvSpPr>
        <p:spPr/>
        <p:txBody>
          <a:bodyPr/>
          <a:lstStyle/>
          <a:p>
            <a:endParaRPr lang="hu-HU"/>
          </a:p>
        </p:txBody>
      </p:sp>
      <p:sp>
        <p:nvSpPr>
          <p:cNvPr id="9" name="Dia számának helye 8">
            <a:extLst>
              <a:ext uri="{FF2B5EF4-FFF2-40B4-BE49-F238E27FC236}">
                <a16:creationId xmlns:a16="http://schemas.microsoft.com/office/drawing/2014/main" id="{CDE1554E-9DE0-4E52-A50E-B4B3B28C6392}"/>
              </a:ext>
            </a:extLst>
          </p:cNvPr>
          <p:cNvSpPr>
            <a:spLocks noGrp="1"/>
          </p:cNvSpPr>
          <p:nvPr>
            <p:ph type="sldNum" sz="quarter" idx="12"/>
          </p:nvPr>
        </p:nvSpPr>
        <p:spPr/>
        <p:txBody>
          <a:bodyPr/>
          <a:lstStyle/>
          <a:p>
            <a:fld id="{2B18705D-4DC0-4568-A98C-F27EF6EA1586}" type="slidenum">
              <a:rPr lang="hu-HU" smtClean="0"/>
              <a:t>‹#›</a:t>
            </a:fld>
            <a:endParaRPr lang="hu-HU"/>
          </a:p>
        </p:txBody>
      </p:sp>
    </p:spTree>
    <p:extLst>
      <p:ext uri="{BB962C8B-B14F-4D97-AF65-F5344CB8AC3E}">
        <p14:creationId xmlns:p14="http://schemas.microsoft.com/office/powerpoint/2010/main" val="14419018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Csak cím">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61ECD01C-58BB-4C91-A23F-9B04FC3F6CE0}"/>
              </a:ext>
            </a:extLst>
          </p:cNvPr>
          <p:cNvSpPr>
            <a:spLocks noGrp="1"/>
          </p:cNvSpPr>
          <p:nvPr>
            <p:ph type="title"/>
          </p:nvPr>
        </p:nvSpPr>
        <p:spPr/>
        <p:txBody>
          <a:bodyPr/>
          <a:lstStyle/>
          <a:p>
            <a:r>
              <a:rPr lang="hu-HU"/>
              <a:t>Mintacím szerkesztése</a:t>
            </a:r>
          </a:p>
        </p:txBody>
      </p:sp>
      <p:sp>
        <p:nvSpPr>
          <p:cNvPr id="3" name="Dátum helye 2">
            <a:extLst>
              <a:ext uri="{FF2B5EF4-FFF2-40B4-BE49-F238E27FC236}">
                <a16:creationId xmlns:a16="http://schemas.microsoft.com/office/drawing/2014/main" id="{A945652A-3718-46AA-B97D-CB0C736F1C15}"/>
              </a:ext>
            </a:extLst>
          </p:cNvPr>
          <p:cNvSpPr>
            <a:spLocks noGrp="1"/>
          </p:cNvSpPr>
          <p:nvPr>
            <p:ph type="dt" sz="half" idx="10"/>
          </p:nvPr>
        </p:nvSpPr>
        <p:spPr/>
        <p:txBody>
          <a:bodyPr/>
          <a:lstStyle/>
          <a:p>
            <a:fld id="{55603217-8C3D-4D49-BA7A-C963AA4EC2CE}" type="datetimeFigureOut">
              <a:rPr lang="hu-HU" smtClean="0"/>
              <a:t>2024. 02. 08.</a:t>
            </a:fld>
            <a:endParaRPr lang="hu-HU"/>
          </a:p>
        </p:txBody>
      </p:sp>
      <p:sp>
        <p:nvSpPr>
          <p:cNvPr id="4" name="Élőláb helye 3">
            <a:extLst>
              <a:ext uri="{FF2B5EF4-FFF2-40B4-BE49-F238E27FC236}">
                <a16:creationId xmlns:a16="http://schemas.microsoft.com/office/drawing/2014/main" id="{5381AFB6-3A34-4766-BD19-C36C1CB7D6C8}"/>
              </a:ext>
            </a:extLst>
          </p:cNvPr>
          <p:cNvSpPr>
            <a:spLocks noGrp="1"/>
          </p:cNvSpPr>
          <p:nvPr>
            <p:ph type="ftr" sz="quarter" idx="11"/>
          </p:nvPr>
        </p:nvSpPr>
        <p:spPr/>
        <p:txBody>
          <a:bodyPr/>
          <a:lstStyle/>
          <a:p>
            <a:endParaRPr lang="hu-HU"/>
          </a:p>
        </p:txBody>
      </p:sp>
      <p:sp>
        <p:nvSpPr>
          <p:cNvPr id="5" name="Dia számának helye 4">
            <a:extLst>
              <a:ext uri="{FF2B5EF4-FFF2-40B4-BE49-F238E27FC236}">
                <a16:creationId xmlns:a16="http://schemas.microsoft.com/office/drawing/2014/main" id="{C9DC9FC6-F197-4309-A2C8-7A6D3B5E9D71}"/>
              </a:ext>
            </a:extLst>
          </p:cNvPr>
          <p:cNvSpPr>
            <a:spLocks noGrp="1"/>
          </p:cNvSpPr>
          <p:nvPr>
            <p:ph type="sldNum" sz="quarter" idx="12"/>
          </p:nvPr>
        </p:nvSpPr>
        <p:spPr/>
        <p:txBody>
          <a:bodyPr/>
          <a:lstStyle/>
          <a:p>
            <a:fld id="{2B18705D-4DC0-4568-A98C-F27EF6EA1586}" type="slidenum">
              <a:rPr lang="hu-HU" smtClean="0"/>
              <a:t>‹#›</a:t>
            </a:fld>
            <a:endParaRPr lang="hu-HU"/>
          </a:p>
        </p:txBody>
      </p:sp>
    </p:spTree>
    <p:extLst>
      <p:ext uri="{BB962C8B-B14F-4D97-AF65-F5344CB8AC3E}">
        <p14:creationId xmlns:p14="http://schemas.microsoft.com/office/powerpoint/2010/main" val="41670755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Üres">
    <p:spTree>
      <p:nvGrpSpPr>
        <p:cNvPr id="1" name=""/>
        <p:cNvGrpSpPr/>
        <p:nvPr/>
      </p:nvGrpSpPr>
      <p:grpSpPr>
        <a:xfrm>
          <a:off x="0" y="0"/>
          <a:ext cx="0" cy="0"/>
          <a:chOff x="0" y="0"/>
          <a:chExt cx="0" cy="0"/>
        </a:xfrm>
      </p:grpSpPr>
      <p:sp>
        <p:nvSpPr>
          <p:cNvPr id="2" name="Dátum helye 1">
            <a:extLst>
              <a:ext uri="{FF2B5EF4-FFF2-40B4-BE49-F238E27FC236}">
                <a16:creationId xmlns:a16="http://schemas.microsoft.com/office/drawing/2014/main" id="{13F954CB-F7FC-4F28-8A95-0533493BE79D}"/>
              </a:ext>
            </a:extLst>
          </p:cNvPr>
          <p:cNvSpPr>
            <a:spLocks noGrp="1"/>
          </p:cNvSpPr>
          <p:nvPr>
            <p:ph type="dt" sz="half" idx="10"/>
          </p:nvPr>
        </p:nvSpPr>
        <p:spPr/>
        <p:txBody>
          <a:bodyPr/>
          <a:lstStyle/>
          <a:p>
            <a:fld id="{55603217-8C3D-4D49-BA7A-C963AA4EC2CE}" type="datetimeFigureOut">
              <a:rPr lang="hu-HU" smtClean="0"/>
              <a:t>2024. 02. 08.</a:t>
            </a:fld>
            <a:endParaRPr lang="hu-HU"/>
          </a:p>
        </p:txBody>
      </p:sp>
      <p:sp>
        <p:nvSpPr>
          <p:cNvPr id="3" name="Élőláb helye 2">
            <a:extLst>
              <a:ext uri="{FF2B5EF4-FFF2-40B4-BE49-F238E27FC236}">
                <a16:creationId xmlns:a16="http://schemas.microsoft.com/office/drawing/2014/main" id="{575B5E8D-95D8-4D6A-B4BF-2276EFC9BA88}"/>
              </a:ext>
            </a:extLst>
          </p:cNvPr>
          <p:cNvSpPr>
            <a:spLocks noGrp="1"/>
          </p:cNvSpPr>
          <p:nvPr>
            <p:ph type="ftr" sz="quarter" idx="11"/>
          </p:nvPr>
        </p:nvSpPr>
        <p:spPr/>
        <p:txBody>
          <a:bodyPr/>
          <a:lstStyle/>
          <a:p>
            <a:endParaRPr lang="hu-HU"/>
          </a:p>
        </p:txBody>
      </p:sp>
      <p:sp>
        <p:nvSpPr>
          <p:cNvPr id="4" name="Dia számának helye 3">
            <a:extLst>
              <a:ext uri="{FF2B5EF4-FFF2-40B4-BE49-F238E27FC236}">
                <a16:creationId xmlns:a16="http://schemas.microsoft.com/office/drawing/2014/main" id="{809F2C3F-8535-42DB-9AF3-D53756F954A7}"/>
              </a:ext>
            </a:extLst>
          </p:cNvPr>
          <p:cNvSpPr>
            <a:spLocks noGrp="1"/>
          </p:cNvSpPr>
          <p:nvPr>
            <p:ph type="sldNum" sz="quarter" idx="12"/>
          </p:nvPr>
        </p:nvSpPr>
        <p:spPr/>
        <p:txBody>
          <a:bodyPr/>
          <a:lstStyle/>
          <a:p>
            <a:fld id="{2B18705D-4DC0-4568-A98C-F27EF6EA1586}" type="slidenum">
              <a:rPr lang="hu-HU" smtClean="0"/>
              <a:t>‹#›</a:t>
            </a:fld>
            <a:endParaRPr lang="hu-HU"/>
          </a:p>
        </p:txBody>
      </p:sp>
    </p:spTree>
    <p:extLst>
      <p:ext uri="{BB962C8B-B14F-4D97-AF65-F5344CB8AC3E}">
        <p14:creationId xmlns:p14="http://schemas.microsoft.com/office/powerpoint/2010/main" val="10331827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Tartalomrész képaláírással">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19B956A3-21CE-4173-B203-9E79C127CA28}"/>
              </a:ext>
            </a:extLst>
          </p:cNvPr>
          <p:cNvSpPr>
            <a:spLocks noGrp="1"/>
          </p:cNvSpPr>
          <p:nvPr>
            <p:ph type="title"/>
          </p:nvPr>
        </p:nvSpPr>
        <p:spPr>
          <a:xfrm>
            <a:off x="839788" y="457200"/>
            <a:ext cx="3932237" cy="1600200"/>
          </a:xfrm>
        </p:spPr>
        <p:txBody>
          <a:bodyPr anchor="b"/>
          <a:lstStyle>
            <a:lvl1pPr>
              <a:defRPr sz="3200"/>
            </a:lvl1pPr>
          </a:lstStyle>
          <a:p>
            <a:r>
              <a:rPr lang="hu-HU"/>
              <a:t>Mintacím szerkesztése</a:t>
            </a:r>
          </a:p>
        </p:txBody>
      </p:sp>
      <p:sp>
        <p:nvSpPr>
          <p:cNvPr id="3" name="Tartalom helye 2">
            <a:extLst>
              <a:ext uri="{FF2B5EF4-FFF2-40B4-BE49-F238E27FC236}">
                <a16:creationId xmlns:a16="http://schemas.microsoft.com/office/drawing/2014/main" id="{90A443C3-0232-42A2-B2A9-6B1A0210370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Szöveg helye 3">
            <a:extLst>
              <a:ext uri="{FF2B5EF4-FFF2-40B4-BE49-F238E27FC236}">
                <a16:creationId xmlns:a16="http://schemas.microsoft.com/office/drawing/2014/main" id="{1251A6E0-A54A-46B2-AD50-965E98197D9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u-HU"/>
              <a:t>Mintaszöveg szerkesztése</a:t>
            </a:r>
          </a:p>
        </p:txBody>
      </p:sp>
      <p:sp>
        <p:nvSpPr>
          <p:cNvPr id="5" name="Dátum helye 4">
            <a:extLst>
              <a:ext uri="{FF2B5EF4-FFF2-40B4-BE49-F238E27FC236}">
                <a16:creationId xmlns:a16="http://schemas.microsoft.com/office/drawing/2014/main" id="{7F02599D-AD15-4284-A2F0-D978FA8CBE28}"/>
              </a:ext>
            </a:extLst>
          </p:cNvPr>
          <p:cNvSpPr>
            <a:spLocks noGrp="1"/>
          </p:cNvSpPr>
          <p:nvPr>
            <p:ph type="dt" sz="half" idx="10"/>
          </p:nvPr>
        </p:nvSpPr>
        <p:spPr/>
        <p:txBody>
          <a:bodyPr/>
          <a:lstStyle/>
          <a:p>
            <a:fld id="{55603217-8C3D-4D49-BA7A-C963AA4EC2CE}" type="datetimeFigureOut">
              <a:rPr lang="hu-HU" smtClean="0"/>
              <a:t>2024. 02. 08.</a:t>
            </a:fld>
            <a:endParaRPr lang="hu-HU"/>
          </a:p>
        </p:txBody>
      </p:sp>
      <p:sp>
        <p:nvSpPr>
          <p:cNvPr id="6" name="Élőláb helye 5">
            <a:extLst>
              <a:ext uri="{FF2B5EF4-FFF2-40B4-BE49-F238E27FC236}">
                <a16:creationId xmlns:a16="http://schemas.microsoft.com/office/drawing/2014/main" id="{8B4E750E-9E70-4754-B9DA-8E2961114FCA}"/>
              </a:ext>
            </a:extLst>
          </p:cNvPr>
          <p:cNvSpPr>
            <a:spLocks noGrp="1"/>
          </p:cNvSpPr>
          <p:nvPr>
            <p:ph type="ftr" sz="quarter" idx="11"/>
          </p:nvPr>
        </p:nvSpPr>
        <p:spPr/>
        <p:txBody>
          <a:bodyPr/>
          <a:lstStyle/>
          <a:p>
            <a:endParaRPr lang="hu-HU"/>
          </a:p>
        </p:txBody>
      </p:sp>
      <p:sp>
        <p:nvSpPr>
          <p:cNvPr id="7" name="Dia számának helye 6">
            <a:extLst>
              <a:ext uri="{FF2B5EF4-FFF2-40B4-BE49-F238E27FC236}">
                <a16:creationId xmlns:a16="http://schemas.microsoft.com/office/drawing/2014/main" id="{51238145-F48B-4C71-9CF8-A67AE9F0D7B4}"/>
              </a:ext>
            </a:extLst>
          </p:cNvPr>
          <p:cNvSpPr>
            <a:spLocks noGrp="1"/>
          </p:cNvSpPr>
          <p:nvPr>
            <p:ph type="sldNum" sz="quarter" idx="12"/>
          </p:nvPr>
        </p:nvSpPr>
        <p:spPr/>
        <p:txBody>
          <a:bodyPr/>
          <a:lstStyle/>
          <a:p>
            <a:fld id="{2B18705D-4DC0-4568-A98C-F27EF6EA1586}" type="slidenum">
              <a:rPr lang="hu-HU" smtClean="0"/>
              <a:t>‹#›</a:t>
            </a:fld>
            <a:endParaRPr lang="hu-HU"/>
          </a:p>
        </p:txBody>
      </p:sp>
    </p:spTree>
    <p:extLst>
      <p:ext uri="{BB962C8B-B14F-4D97-AF65-F5344CB8AC3E}">
        <p14:creationId xmlns:p14="http://schemas.microsoft.com/office/powerpoint/2010/main" val="1629237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Kép képaláírással">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67CAF03C-CF94-4D3F-BC2E-6C439EE06E6F}"/>
              </a:ext>
            </a:extLst>
          </p:cNvPr>
          <p:cNvSpPr>
            <a:spLocks noGrp="1"/>
          </p:cNvSpPr>
          <p:nvPr>
            <p:ph type="title"/>
          </p:nvPr>
        </p:nvSpPr>
        <p:spPr>
          <a:xfrm>
            <a:off x="839788" y="457200"/>
            <a:ext cx="3932237" cy="1600200"/>
          </a:xfrm>
        </p:spPr>
        <p:txBody>
          <a:bodyPr anchor="b"/>
          <a:lstStyle>
            <a:lvl1pPr>
              <a:defRPr sz="3200"/>
            </a:lvl1pPr>
          </a:lstStyle>
          <a:p>
            <a:r>
              <a:rPr lang="hu-HU"/>
              <a:t>Mintacím szerkesztése</a:t>
            </a:r>
          </a:p>
        </p:txBody>
      </p:sp>
      <p:sp>
        <p:nvSpPr>
          <p:cNvPr id="3" name="Kép helye 2">
            <a:extLst>
              <a:ext uri="{FF2B5EF4-FFF2-40B4-BE49-F238E27FC236}">
                <a16:creationId xmlns:a16="http://schemas.microsoft.com/office/drawing/2014/main" id="{4C274012-455A-48E0-B5F3-129E3167A17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hu-HU"/>
          </a:p>
        </p:txBody>
      </p:sp>
      <p:sp>
        <p:nvSpPr>
          <p:cNvPr id="4" name="Szöveg helye 3">
            <a:extLst>
              <a:ext uri="{FF2B5EF4-FFF2-40B4-BE49-F238E27FC236}">
                <a16:creationId xmlns:a16="http://schemas.microsoft.com/office/drawing/2014/main" id="{85F6DDDF-FFD6-4013-9299-F4D2D121367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u-HU"/>
              <a:t>Mintaszöveg szerkesztése</a:t>
            </a:r>
          </a:p>
        </p:txBody>
      </p:sp>
      <p:sp>
        <p:nvSpPr>
          <p:cNvPr id="5" name="Dátum helye 4">
            <a:extLst>
              <a:ext uri="{FF2B5EF4-FFF2-40B4-BE49-F238E27FC236}">
                <a16:creationId xmlns:a16="http://schemas.microsoft.com/office/drawing/2014/main" id="{7D5B9D1C-6B0F-4DF5-8EE4-1519FEC12042}"/>
              </a:ext>
            </a:extLst>
          </p:cNvPr>
          <p:cNvSpPr>
            <a:spLocks noGrp="1"/>
          </p:cNvSpPr>
          <p:nvPr>
            <p:ph type="dt" sz="half" idx="10"/>
          </p:nvPr>
        </p:nvSpPr>
        <p:spPr/>
        <p:txBody>
          <a:bodyPr/>
          <a:lstStyle/>
          <a:p>
            <a:fld id="{55603217-8C3D-4D49-BA7A-C963AA4EC2CE}" type="datetimeFigureOut">
              <a:rPr lang="hu-HU" smtClean="0"/>
              <a:t>2024. 02. 08.</a:t>
            </a:fld>
            <a:endParaRPr lang="hu-HU"/>
          </a:p>
        </p:txBody>
      </p:sp>
      <p:sp>
        <p:nvSpPr>
          <p:cNvPr id="6" name="Élőláb helye 5">
            <a:extLst>
              <a:ext uri="{FF2B5EF4-FFF2-40B4-BE49-F238E27FC236}">
                <a16:creationId xmlns:a16="http://schemas.microsoft.com/office/drawing/2014/main" id="{3BFD0EA8-ED6F-4C26-AE7B-6DB8AAD8946B}"/>
              </a:ext>
            </a:extLst>
          </p:cNvPr>
          <p:cNvSpPr>
            <a:spLocks noGrp="1"/>
          </p:cNvSpPr>
          <p:nvPr>
            <p:ph type="ftr" sz="quarter" idx="11"/>
          </p:nvPr>
        </p:nvSpPr>
        <p:spPr/>
        <p:txBody>
          <a:bodyPr/>
          <a:lstStyle/>
          <a:p>
            <a:endParaRPr lang="hu-HU"/>
          </a:p>
        </p:txBody>
      </p:sp>
      <p:sp>
        <p:nvSpPr>
          <p:cNvPr id="7" name="Dia számának helye 6">
            <a:extLst>
              <a:ext uri="{FF2B5EF4-FFF2-40B4-BE49-F238E27FC236}">
                <a16:creationId xmlns:a16="http://schemas.microsoft.com/office/drawing/2014/main" id="{C7526492-4113-4FA5-94E8-A8D024B0733C}"/>
              </a:ext>
            </a:extLst>
          </p:cNvPr>
          <p:cNvSpPr>
            <a:spLocks noGrp="1"/>
          </p:cNvSpPr>
          <p:nvPr>
            <p:ph type="sldNum" sz="quarter" idx="12"/>
          </p:nvPr>
        </p:nvSpPr>
        <p:spPr/>
        <p:txBody>
          <a:bodyPr/>
          <a:lstStyle/>
          <a:p>
            <a:fld id="{2B18705D-4DC0-4568-A98C-F27EF6EA1586}" type="slidenum">
              <a:rPr lang="hu-HU" smtClean="0"/>
              <a:t>‹#›</a:t>
            </a:fld>
            <a:endParaRPr lang="hu-HU"/>
          </a:p>
        </p:txBody>
      </p:sp>
    </p:spTree>
    <p:extLst>
      <p:ext uri="{BB962C8B-B14F-4D97-AF65-F5344CB8AC3E}">
        <p14:creationId xmlns:p14="http://schemas.microsoft.com/office/powerpoint/2010/main" val="17209312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Cím helye 1">
            <a:extLst>
              <a:ext uri="{FF2B5EF4-FFF2-40B4-BE49-F238E27FC236}">
                <a16:creationId xmlns:a16="http://schemas.microsoft.com/office/drawing/2014/main" id="{07DFAA95-1EF6-4F57-A651-D5DEA2B883B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hu-HU"/>
              <a:t>Mintacím szerkesztése</a:t>
            </a:r>
          </a:p>
        </p:txBody>
      </p:sp>
      <p:sp>
        <p:nvSpPr>
          <p:cNvPr id="3" name="Szöveg helye 2">
            <a:extLst>
              <a:ext uri="{FF2B5EF4-FFF2-40B4-BE49-F238E27FC236}">
                <a16:creationId xmlns:a16="http://schemas.microsoft.com/office/drawing/2014/main" id="{E65E52F0-40C0-4726-B143-2C2812E74B8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Dátum helye 3">
            <a:extLst>
              <a:ext uri="{FF2B5EF4-FFF2-40B4-BE49-F238E27FC236}">
                <a16:creationId xmlns:a16="http://schemas.microsoft.com/office/drawing/2014/main" id="{69E28BED-4FD2-4FCD-B2B8-A82A9CDEB6F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5603217-8C3D-4D49-BA7A-C963AA4EC2CE}" type="datetimeFigureOut">
              <a:rPr lang="hu-HU" smtClean="0"/>
              <a:t>2024. 02. 08.</a:t>
            </a:fld>
            <a:endParaRPr lang="hu-HU"/>
          </a:p>
        </p:txBody>
      </p:sp>
      <p:sp>
        <p:nvSpPr>
          <p:cNvPr id="5" name="Élőláb helye 4">
            <a:extLst>
              <a:ext uri="{FF2B5EF4-FFF2-40B4-BE49-F238E27FC236}">
                <a16:creationId xmlns:a16="http://schemas.microsoft.com/office/drawing/2014/main" id="{F6250079-772E-43EB-B70F-EC13D64BE16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hu-HU"/>
          </a:p>
        </p:txBody>
      </p:sp>
      <p:sp>
        <p:nvSpPr>
          <p:cNvPr id="6" name="Dia számának helye 5">
            <a:extLst>
              <a:ext uri="{FF2B5EF4-FFF2-40B4-BE49-F238E27FC236}">
                <a16:creationId xmlns:a16="http://schemas.microsoft.com/office/drawing/2014/main" id="{A6DD8D0E-47E8-4F03-8822-4CA84665944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B18705D-4DC0-4568-A98C-F27EF6EA1586}" type="slidenum">
              <a:rPr lang="hu-HU" smtClean="0"/>
              <a:t>‹#›</a:t>
            </a:fld>
            <a:endParaRPr lang="hu-HU"/>
          </a:p>
        </p:txBody>
      </p:sp>
    </p:spTree>
    <p:extLst>
      <p:ext uri="{BB962C8B-B14F-4D97-AF65-F5344CB8AC3E}">
        <p14:creationId xmlns:p14="http://schemas.microsoft.com/office/powerpoint/2010/main" val="56178860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hu-H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14.xml"/><Relationship Id="rId5" Type="http://schemas.openxmlformats.org/officeDocument/2006/relationships/image" Target="../media/image18.sv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15.xml"/><Relationship Id="rId4" Type="http://schemas.openxmlformats.org/officeDocument/2006/relationships/image" Target="../media/image22.svg"/></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14.xml"/><Relationship Id="rId4" Type="http://schemas.openxmlformats.org/officeDocument/2006/relationships/image" Target="../media/image24.svg"/></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image" Target="../media/image5.svg"/><Relationship Id="rId5" Type="http://schemas.openxmlformats.org/officeDocument/2006/relationships/image" Target="../media/image4.png"/><Relationship Id="rId10" Type="http://schemas.openxmlformats.org/officeDocument/2006/relationships/image" Target="../media/image9.svg"/><Relationship Id="rId4" Type="http://schemas.openxmlformats.org/officeDocument/2006/relationships/image" Target="../media/image3.svg"/><Relationship Id="rId9"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BA34682F-C697-4717-A387-9B9C3E3F5782}"/>
              </a:ext>
            </a:extLst>
          </p:cNvPr>
          <p:cNvSpPr>
            <a:spLocks noGrp="1"/>
          </p:cNvSpPr>
          <p:nvPr>
            <p:ph type="ctrTitle"/>
          </p:nvPr>
        </p:nvSpPr>
        <p:spPr/>
        <p:txBody>
          <a:bodyPr>
            <a:normAutofit/>
          </a:bodyPr>
          <a:lstStyle/>
          <a:p>
            <a:r>
              <a:rPr lang="hu-HU" dirty="0"/>
              <a:t>Microsoft </a:t>
            </a:r>
            <a:r>
              <a:rPr lang="hu-HU" dirty="0" err="1"/>
              <a:t>Azure</a:t>
            </a:r>
            <a:r>
              <a:rPr lang="hu-HU" dirty="0"/>
              <a:t> Fundamentals</a:t>
            </a:r>
          </a:p>
        </p:txBody>
      </p:sp>
      <p:sp>
        <p:nvSpPr>
          <p:cNvPr id="3" name="Alcím 2">
            <a:extLst>
              <a:ext uri="{FF2B5EF4-FFF2-40B4-BE49-F238E27FC236}">
                <a16:creationId xmlns:a16="http://schemas.microsoft.com/office/drawing/2014/main" id="{6F3B4F90-061C-4504-98CB-CBC8C8B033E7}"/>
              </a:ext>
            </a:extLst>
          </p:cNvPr>
          <p:cNvSpPr>
            <a:spLocks noGrp="1"/>
          </p:cNvSpPr>
          <p:nvPr>
            <p:ph type="subTitle" idx="1"/>
          </p:nvPr>
        </p:nvSpPr>
        <p:spPr/>
        <p:txBody>
          <a:bodyPr/>
          <a:lstStyle/>
          <a:p>
            <a:r>
              <a:rPr lang="hu-HU" dirty="0" err="1"/>
              <a:t>Module</a:t>
            </a:r>
            <a:r>
              <a:rPr lang="hu-HU" dirty="0"/>
              <a:t> 3, </a:t>
            </a:r>
            <a:r>
              <a:rPr lang="hu-HU" dirty="0" err="1"/>
              <a:t>Section</a:t>
            </a:r>
            <a:r>
              <a:rPr lang="hu-HU" dirty="0"/>
              <a:t> 3</a:t>
            </a:r>
          </a:p>
          <a:p>
            <a:r>
              <a:rPr lang="hu-HU" dirty="0"/>
              <a:t>Dr. Tóth Ádám</a:t>
            </a:r>
          </a:p>
          <a:p>
            <a:r>
              <a:rPr lang="hu-HU" dirty="0"/>
              <a:t>toth.adam@inf.unideb.hu</a:t>
            </a:r>
          </a:p>
          <a:p>
            <a:endParaRPr lang="hu-HU" dirty="0"/>
          </a:p>
        </p:txBody>
      </p:sp>
    </p:spTree>
    <p:extLst>
      <p:ext uri="{BB962C8B-B14F-4D97-AF65-F5344CB8AC3E}">
        <p14:creationId xmlns:p14="http://schemas.microsoft.com/office/powerpoint/2010/main" val="32025695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BA34682F-C697-4717-A387-9B9C3E3F5782}"/>
              </a:ext>
            </a:extLst>
          </p:cNvPr>
          <p:cNvSpPr>
            <a:spLocks noGrp="1"/>
          </p:cNvSpPr>
          <p:nvPr>
            <p:ph type="ctrTitle"/>
          </p:nvPr>
        </p:nvSpPr>
        <p:spPr>
          <a:xfrm>
            <a:off x="1459281" y="447095"/>
            <a:ext cx="9144000" cy="1133157"/>
          </a:xfrm>
        </p:spPr>
        <p:txBody>
          <a:bodyPr>
            <a:normAutofit/>
          </a:bodyPr>
          <a:lstStyle/>
          <a:p>
            <a:r>
              <a:rPr lang="hu-HU" b="1" dirty="0" err="1"/>
              <a:t>Questions</a:t>
            </a:r>
            <a:endParaRPr lang="hu-HU" b="1" dirty="0"/>
          </a:p>
        </p:txBody>
      </p:sp>
      <p:sp>
        <p:nvSpPr>
          <p:cNvPr id="3" name="Alcím 2">
            <a:extLst>
              <a:ext uri="{FF2B5EF4-FFF2-40B4-BE49-F238E27FC236}">
                <a16:creationId xmlns:a16="http://schemas.microsoft.com/office/drawing/2014/main" id="{6F3B4F90-061C-4504-98CB-CBC8C8B033E7}"/>
              </a:ext>
            </a:extLst>
          </p:cNvPr>
          <p:cNvSpPr>
            <a:spLocks noGrp="1"/>
          </p:cNvSpPr>
          <p:nvPr>
            <p:ph type="subTitle" idx="1"/>
          </p:nvPr>
        </p:nvSpPr>
        <p:spPr>
          <a:xfrm>
            <a:off x="300626" y="1580252"/>
            <a:ext cx="11475928" cy="5002175"/>
          </a:xfrm>
        </p:spPr>
        <p:txBody>
          <a:bodyPr>
            <a:normAutofit/>
          </a:bodyPr>
          <a:lstStyle/>
          <a:p>
            <a:pPr marL="457200" indent="-457200" algn="just">
              <a:lnSpc>
                <a:spcPct val="100000"/>
              </a:lnSpc>
              <a:buAutoNum type="arabicPeriod"/>
            </a:pPr>
            <a:r>
              <a:rPr lang="en-US" sz="3200" b="1" dirty="0"/>
              <a:t>What service helps you manage your Azure, on-premises, and multi-cloud environments</a:t>
            </a:r>
            <a:r>
              <a:rPr lang="hu-HU" sz="3200" b="1" dirty="0"/>
              <a:t>?</a:t>
            </a:r>
          </a:p>
          <a:p>
            <a:pPr algn="just">
              <a:lnSpc>
                <a:spcPct val="100000"/>
              </a:lnSpc>
            </a:pPr>
            <a:endParaRPr lang="hu-HU" sz="3200" b="1" dirty="0"/>
          </a:p>
          <a:p>
            <a:pPr marL="457200" indent="-457200" algn="just">
              <a:lnSpc>
                <a:spcPct val="100000"/>
              </a:lnSpc>
              <a:buFont typeface="+mj-lt"/>
              <a:buAutoNum type="alphaUcPeriod"/>
            </a:pPr>
            <a:r>
              <a:rPr lang="en-US" sz="3200" dirty="0"/>
              <a:t>Azure Arc</a:t>
            </a:r>
          </a:p>
          <a:p>
            <a:pPr marL="457200" indent="-457200" algn="just">
              <a:lnSpc>
                <a:spcPct val="100000"/>
              </a:lnSpc>
              <a:buFont typeface="+mj-lt"/>
              <a:buAutoNum type="alphaUcPeriod"/>
            </a:pPr>
            <a:endParaRPr lang="en-US" sz="3200" dirty="0"/>
          </a:p>
          <a:p>
            <a:pPr marL="457200" indent="-457200" algn="just">
              <a:lnSpc>
                <a:spcPct val="100000"/>
              </a:lnSpc>
              <a:buFont typeface="+mj-lt"/>
              <a:buAutoNum type="alphaUcPeriod"/>
            </a:pPr>
            <a:r>
              <a:rPr lang="en-US" sz="3200" dirty="0"/>
              <a:t>Azure Policy</a:t>
            </a:r>
          </a:p>
          <a:p>
            <a:pPr marL="457200" indent="-457200" algn="just">
              <a:lnSpc>
                <a:spcPct val="100000"/>
              </a:lnSpc>
              <a:buFont typeface="+mj-lt"/>
              <a:buAutoNum type="alphaUcPeriod"/>
            </a:pPr>
            <a:endParaRPr lang="en-US" sz="3200" dirty="0"/>
          </a:p>
          <a:p>
            <a:pPr marL="457200" indent="-457200" algn="just">
              <a:lnSpc>
                <a:spcPct val="100000"/>
              </a:lnSpc>
              <a:buFont typeface="+mj-lt"/>
              <a:buAutoNum type="alphaUcPeriod"/>
            </a:pPr>
            <a:r>
              <a:rPr lang="en-US" sz="3200" dirty="0"/>
              <a:t>Azure Cloud Manager</a:t>
            </a:r>
            <a:endParaRPr lang="hu-HU" sz="3200" dirty="0"/>
          </a:p>
        </p:txBody>
      </p:sp>
    </p:spTree>
    <p:extLst>
      <p:ext uri="{BB962C8B-B14F-4D97-AF65-F5344CB8AC3E}">
        <p14:creationId xmlns:p14="http://schemas.microsoft.com/office/powerpoint/2010/main" val="18949743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45510F2-7346-BF1D-0CD4-901B5DC15B56}"/>
              </a:ext>
            </a:extLst>
          </p:cNvPr>
          <p:cNvSpPr>
            <a:spLocks noGrp="1"/>
          </p:cNvSpPr>
          <p:nvPr>
            <p:ph type="title"/>
          </p:nvPr>
        </p:nvSpPr>
        <p:spPr/>
        <p:txBody>
          <a:bodyPr/>
          <a:lstStyle/>
          <a:p>
            <a:r>
              <a:rPr lang="en-US" dirty="0">
                <a:cs typeface="Segoe UI"/>
              </a:rPr>
              <a:t>Azure monitoring tools</a:t>
            </a:r>
            <a:endParaRPr lang="en-US" dirty="0"/>
          </a:p>
        </p:txBody>
      </p:sp>
      <p:sp>
        <p:nvSpPr>
          <p:cNvPr id="7" name="Footer Placeholder 6">
            <a:extLst>
              <a:ext uri="{FF2B5EF4-FFF2-40B4-BE49-F238E27FC236}">
                <a16:creationId xmlns:a16="http://schemas.microsoft.com/office/drawing/2014/main" id="{52B26E51-E223-E817-6CC7-195DA0D696E8}"/>
              </a:ext>
            </a:extLst>
          </p:cNvPr>
          <p:cNvSpPr>
            <a:spLocks noGrp="1"/>
          </p:cNvSpPr>
          <p:nvPr>
            <p:ph type="ftr" sz="quarter" idx="3"/>
          </p:nvPr>
        </p:nvSpPr>
        <p:spPr/>
        <p:txBody>
          <a:body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25829926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2E55DAE4-E4AF-EC98-A851-1DDB082E3826}"/>
              </a:ext>
            </a:extLst>
          </p:cNvPr>
          <p:cNvSpPr>
            <a:spLocks noGrp="1"/>
          </p:cNvSpPr>
          <p:nvPr>
            <p:ph type="title"/>
          </p:nvPr>
        </p:nvSpPr>
        <p:spPr/>
        <p:txBody>
          <a:bodyPr>
            <a:noAutofit/>
          </a:bodyPr>
          <a:lstStyle/>
          <a:p>
            <a:r>
              <a:rPr lang="en-US" sz="3600" b="1" noProof="0" dirty="0"/>
              <a:t>Azure Advisor</a:t>
            </a:r>
            <a:endParaRPr lang="en-US" sz="3600" b="1" dirty="0"/>
          </a:p>
        </p:txBody>
      </p:sp>
      <p:sp>
        <p:nvSpPr>
          <p:cNvPr id="18" name="Text Placeholder 17">
            <a:extLst>
              <a:ext uri="{FF2B5EF4-FFF2-40B4-BE49-F238E27FC236}">
                <a16:creationId xmlns:a16="http://schemas.microsoft.com/office/drawing/2014/main" id="{F875EC97-CD3B-C4EF-8801-A941BF0BCDE4}"/>
              </a:ext>
            </a:extLst>
          </p:cNvPr>
          <p:cNvSpPr>
            <a:spLocks noGrp="1"/>
          </p:cNvSpPr>
          <p:nvPr>
            <p:ph type="body" sz="quarter" idx="16"/>
          </p:nvPr>
        </p:nvSpPr>
        <p:spPr>
          <a:xfrm>
            <a:off x="584200" y="1594155"/>
            <a:ext cx="3378200" cy="1538883"/>
          </a:xfrm>
        </p:spPr>
        <p:txBody>
          <a:bodyPr/>
          <a:lstStyle/>
          <a:p>
            <a:r>
              <a:rPr lang="en-US" sz="2000" b="1" dirty="0">
                <a:latin typeface="+mn-lt"/>
              </a:rPr>
              <a:t>Azure Advisor </a:t>
            </a:r>
            <a:r>
              <a:rPr lang="en-US" sz="2000" dirty="0">
                <a:latin typeface="+mn-lt"/>
              </a:rPr>
              <a:t>analyzes deployed Azure resources </a:t>
            </a:r>
            <a:r>
              <a:rPr lang="en-US" sz="2000">
                <a:latin typeface="+mn-lt"/>
              </a:rPr>
              <a:t>and makes recommendations</a:t>
            </a:r>
            <a:br>
              <a:rPr lang="en-US" sz="2000">
                <a:latin typeface="+mn-lt"/>
              </a:rPr>
            </a:br>
            <a:r>
              <a:rPr lang="en-US" sz="2000">
                <a:latin typeface="+mn-lt"/>
              </a:rPr>
              <a:t>based </a:t>
            </a:r>
            <a:r>
              <a:rPr lang="en-US" sz="2000" dirty="0">
                <a:latin typeface="+mn-lt"/>
              </a:rPr>
              <a:t>on best practices to optimize </a:t>
            </a:r>
            <a:r>
              <a:rPr lang="en-US" sz="2000">
                <a:latin typeface="+mn-lt"/>
              </a:rPr>
              <a:t>Azure deployments</a:t>
            </a:r>
            <a:r>
              <a:rPr lang="en-US" sz="2000" dirty="0">
                <a:latin typeface="+mn-lt"/>
              </a:rPr>
              <a:t>. </a:t>
            </a:r>
            <a:endParaRPr lang="en-US" sz="2000" b="0" i="0" dirty="0">
              <a:effectLst/>
              <a:latin typeface="+mn-lt"/>
            </a:endParaRPr>
          </a:p>
        </p:txBody>
      </p:sp>
      <p:sp>
        <p:nvSpPr>
          <p:cNvPr id="17" name="Text Placeholder 16">
            <a:extLst>
              <a:ext uri="{FF2B5EF4-FFF2-40B4-BE49-F238E27FC236}">
                <a16:creationId xmlns:a16="http://schemas.microsoft.com/office/drawing/2014/main" id="{06052F87-4590-E1E7-245E-85D07449B912}"/>
              </a:ext>
            </a:extLst>
          </p:cNvPr>
          <p:cNvSpPr>
            <a:spLocks noGrp="1"/>
          </p:cNvSpPr>
          <p:nvPr>
            <p:ph type="body" sz="quarter" idx="15"/>
          </p:nvPr>
        </p:nvSpPr>
        <p:spPr>
          <a:xfrm>
            <a:off x="586389" y="3257666"/>
            <a:ext cx="3172811" cy="1692771"/>
          </a:xfrm>
        </p:spPr>
        <p:txBody>
          <a:bodyPr/>
          <a:lstStyle/>
          <a:p>
            <a:pPr marL="342900" lvl="1" indent="-228600">
              <a:spcBef>
                <a:spcPts val="0"/>
              </a:spcBef>
              <a:spcAft>
                <a:spcPts val="600"/>
              </a:spcAft>
            </a:pPr>
            <a:r>
              <a:rPr lang="en-US" sz="1800" dirty="0">
                <a:cs typeface="Segoe UI" panose="020B0502040204020203" pitchFamily="34" charset="0"/>
              </a:rPr>
              <a:t>Reliability</a:t>
            </a:r>
          </a:p>
          <a:p>
            <a:pPr marL="342900" lvl="1" indent="-228600">
              <a:spcBef>
                <a:spcPts val="0"/>
              </a:spcBef>
              <a:spcAft>
                <a:spcPts val="600"/>
              </a:spcAft>
            </a:pPr>
            <a:r>
              <a:rPr lang="en-US" sz="1800" dirty="0">
                <a:cs typeface="Segoe UI" panose="020B0502040204020203" pitchFamily="34" charset="0"/>
              </a:rPr>
              <a:t>Security</a:t>
            </a:r>
          </a:p>
          <a:p>
            <a:pPr marL="342900" lvl="1" indent="-228600">
              <a:spcBef>
                <a:spcPts val="0"/>
              </a:spcBef>
              <a:spcAft>
                <a:spcPts val="600"/>
              </a:spcAft>
            </a:pPr>
            <a:r>
              <a:rPr lang="en-US" sz="1800" dirty="0">
                <a:cs typeface="Segoe UI" panose="020B0502040204020203" pitchFamily="34" charset="0"/>
              </a:rPr>
              <a:t>Performance</a:t>
            </a:r>
          </a:p>
          <a:p>
            <a:pPr marL="342900" lvl="1" indent="-228600">
              <a:spcBef>
                <a:spcPts val="0"/>
              </a:spcBef>
              <a:spcAft>
                <a:spcPts val="600"/>
              </a:spcAft>
            </a:pPr>
            <a:r>
              <a:rPr lang="en-US" sz="1800" dirty="0">
                <a:cs typeface="Segoe UI" panose="020B0502040204020203" pitchFamily="34" charset="0"/>
              </a:rPr>
              <a:t>Cost</a:t>
            </a:r>
          </a:p>
          <a:p>
            <a:pPr marL="342900" lvl="1" indent="-228600">
              <a:spcBef>
                <a:spcPts val="0"/>
              </a:spcBef>
              <a:spcAft>
                <a:spcPts val="600"/>
              </a:spcAft>
            </a:pPr>
            <a:r>
              <a:rPr lang="en-US" sz="1800" dirty="0">
                <a:cs typeface="Segoe UI" panose="020B0502040204020203" pitchFamily="34" charset="0"/>
              </a:rPr>
              <a:t>Operational excellence</a:t>
            </a:r>
          </a:p>
        </p:txBody>
      </p:sp>
      <p:pic>
        <p:nvPicPr>
          <p:cNvPr id="25" name="Picture 24" descr="Screenshot of Azure Advisor showing available recommendations to increase Reliability and Security.">
            <a:extLst>
              <a:ext uri="{FF2B5EF4-FFF2-40B4-BE49-F238E27FC236}">
                <a16:creationId xmlns:a16="http://schemas.microsoft.com/office/drawing/2014/main" id="{F1B1308D-5E09-F27B-362B-29909F84650F}"/>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4248012" y="2617221"/>
            <a:ext cx="7167838" cy="2358577"/>
          </a:xfrm>
          <a:prstGeom prst="rect">
            <a:avLst/>
          </a:prstGeom>
        </p:spPr>
      </p:pic>
      <p:sp>
        <p:nvSpPr>
          <p:cNvPr id="24" name="Rectangle 23">
            <a:extLst>
              <a:ext uri="{FF2B5EF4-FFF2-40B4-BE49-F238E27FC236}">
                <a16:creationId xmlns:a16="http://schemas.microsoft.com/office/drawing/2014/main" id="{B3C8463F-4D60-1EEE-B062-20250E2961D2}"/>
              </a:ext>
              <a:ext uri="{C183D7F6-B498-43B3-948B-1728B52AA6E4}">
                <adec:decorative xmlns:adec="http://schemas.microsoft.com/office/drawing/2017/decorative" val="1"/>
              </a:ext>
            </a:extLst>
          </p:cNvPr>
          <p:cNvSpPr>
            <a:spLocks/>
          </p:cNvSpPr>
          <p:nvPr/>
        </p:nvSpPr>
        <p:spPr bwMode="auto">
          <a:xfrm>
            <a:off x="4064000" y="1581150"/>
            <a:ext cx="7535862" cy="4430720"/>
          </a:xfrm>
          <a:prstGeom prst="rect">
            <a:avLst/>
          </a:prstGeom>
          <a:noFill/>
          <a:ln w="190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2" name="Graphic 21">
            <a:extLst>
              <a:ext uri="{FF2B5EF4-FFF2-40B4-BE49-F238E27FC236}">
                <a16:creationId xmlns:a16="http://schemas.microsoft.com/office/drawing/2014/main" id="{79AC2FE6-D104-8637-5B93-36B7466D0E21}"/>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813430" y="205590"/>
            <a:ext cx="786432" cy="786432"/>
          </a:xfrm>
          <a:prstGeom prst="rect">
            <a:avLst/>
          </a:prstGeom>
        </p:spPr>
      </p:pic>
      <p:sp>
        <p:nvSpPr>
          <p:cNvPr id="26" name="Footer Placeholder 25">
            <a:extLst>
              <a:ext uri="{FF2B5EF4-FFF2-40B4-BE49-F238E27FC236}">
                <a16:creationId xmlns:a16="http://schemas.microsoft.com/office/drawing/2014/main" id="{FF13E7E7-354C-2FCD-58B9-CD23CB6676BC}"/>
              </a:ext>
            </a:extLst>
          </p:cNvPr>
          <p:cNvSpPr>
            <a:spLocks noGrp="1"/>
          </p:cNvSpPr>
          <p:nvPr>
            <p:ph type="ftr" sz="quarter" idx="3"/>
          </p:nvPr>
        </p:nvSpPr>
        <p:spPr/>
        <p:txBody>
          <a:bodyPr/>
          <a:lstStyle/>
          <a:p>
            <a:pPr defTabSz="914367">
              <a:defRPr/>
            </a:pPr>
            <a:r>
              <a:rPr lang="en-US" dirty="0">
                <a:solidFill>
                  <a:srgbClr val="000000"/>
                </a:solidFill>
              </a:rPr>
              <a:t>© Copyright Microsoft Corporation. All rights reserved.</a:t>
            </a:r>
          </a:p>
        </p:txBody>
      </p:sp>
    </p:spTree>
    <p:extLst>
      <p:ext uri="{BB962C8B-B14F-4D97-AF65-F5344CB8AC3E}">
        <p14:creationId xmlns:p14="http://schemas.microsoft.com/office/powerpoint/2010/main" val="2968619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BA34682F-C697-4717-A387-9B9C3E3F5782}"/>
              </a:ext>
            </a:extLst>
          </p:cNvPr>
          <p:cNvSpPr>
            <a:spLocks noGrp="1"/>
          </p:cNvSpPr>
          <p:nvPr>
            <p:ph type="ctrTitle"/>
          </p:nvPr>
        </p:nvSpPr>
        <p:spPr>
          <a:xfrm>
            <a:off x="1268361" y="0"/>
            <a:ext cx="9144000" cy="1133157"/>
          </a:xfrm>
        </p:spPr>
        <p:txBody>
          <a:bodyPr>
            <a:normAutofit/>
          </a:bodyPr>
          <a:lstStyle/>
          <a:p>
            <a:r>
              <a:rPr lang="hu-HU" b="1" dirty="0" err="1"/>
              <a:t>Azure</a:t>
            </a:r>
            <a:r>
              <a:rPr lang="hu-HU" b="1" dirty="0"/>
              <a:t> </a:t>
            </a:r>
            <a:r>
              <a:rPr lang="hu-HU" b="1" dirty="0" err="1"/>
              <a:t>Advisor</a:t>
            </a:r>
            <a:endParaRPr lang="hu-HU" b="1" dirty="0"/>
          </a:p>
        </p:txBody>
      </p:sp>
      <p:sp>
        <p:nvSpPr>
          <p:cNvPr id="3" name="Alcím 2">
            <a:extLst>
              <a:ext uri="{FF2B5EF4-FFF2-40B4-BE49-F238E27FC236}">
                <a16:creationId xmlns:a16="http://schemas.microsoft.com/office/drawing/2014/main" id="{6F3B4F90-061C-4504-98CB-CBC8C8B033E7}"/>
              </a:ext>
            </a:extLst>
          </p:cNvPr>
          <p:cNvSpPr>
            <a:spLocks noGrp="1"/>
          </p:cNvSpPr>
          <p:nvPr>
            <p:ph type="subTitle" idx="1"/>
          </p:nvPr>
        </p:nvSpPr>
        <p:spPr>
          <a:xfrm>
            <a:off x="314632" y="1621186"/>
            <a:ext cx="10397209" cy="5055187"/>
          </a:xfrm>
        </p:spPr>
        <p:txBody>
          <a:bodyPr>
            <a:normAutofit/>
          </a:bodyPr>
          <a:lstStyle/>
          <a:p>
            <a:pPr algn="just">
              <a:lnSpc>
                <a:spcPct val="100000"/>
              </a:lnSpc>
            </a:pPr>
            <a:endParaRPr lang="hu-HU" sz="3200" b="1" dirty="0"/>
          </a:p>
        </p:txBody>
      </p:sp>
      <p:pic>
        <p:nvPicPr>
          <p:cNvPr id="5" name="Kép 4">
            <a:extLst>
              <a:ext uri="{FF2B5EF4-FFF2-40B4-BE49-F238E27FC236}">
                <a16:creationId xmlns:a16="http://schemas.microsoft.com/office/drawing/2014/main" id="{5E75237B-863B-4032-8BD8-173752ECC6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7841" y="1133157"/>
            <a:ext cx="9144000" cy="5652433"/>
          </a:xfrm>
          <a:prstGeom prst="rect">
            <a:avLst/>
          </a:prstGeom>
        </p:spPr>
      </p:pic>
      <p:pic>
        <p:nvPicPr>
          <p:cNvPr id="4" name="Kép 3">
            <a:extLst>
              <a:ext uri="{FF2B5EF4-FFF2-40B4-BE49-F238E27FC236}">
                <a16:creationId xmlns:a16="http://schemas.microsoft.com/office/drawing/2014/main" id="{4806B834-BF40-47BE-BF28-7FD2A907D0BB}"/>
              </a:ext>
            </a:extLst>
          </p:cNvPr>
          <p:cNvPicPr>
            <a:picLocks noChangeAspect="1"/>
          </p:cNvPicPr>
          <p:nvPr/>
        </p:nvPicPr>
        <p:blipFill>
          <a:blip r:embed="rId4"/>
          <a:stretch>
            <a:fillRect/>
          </a:stretch>
        </p:blipFill>
        <p:spPr>
          <a:xfrm>
            <a:off x="0" y="6385834"/>
            <a:ext cx="4230991" cy="274344"/>
          </a:xfrm>
          <a:prstGeom prst="rect">
            <a:avLst/>
          </a:prstGeom>
        </p:spPr>
      </p:pic>
    </p:spTree>
    <p:extLst>
      <p:ext uri="{BB962C8B-B14F-4D97-AF65-F5344CB8AC3E}">
        <p14:creationId xmlns:p14="http://schemas.microsoft.com/office/powerpoint/2010/main" val="24084369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0F2C3D85-25ED-BF40-BAED-67A5F1E9D7EC}"/>
              </a:ext>
            </a:extLst>
          </p:cNvPr>
          <p:cNvSpPr>
            <a:spLocks noGrp="1"/>
          </p:cNvSpPr>
          <p:nvPr>
            <p:ph type="title"/>
          </p:nvPr>
        </p:nvSpPr>
        <p:spPr/>
        <p:txBody>
          <a:bodyPr/>
          <a:lstStyle/>
          <a:p>
            <a:r>
              <a:rPr lang="en-US" b="1" noProof="0" dirty="0"/>
              <a:t>Azure Service </a:t>
            </a:r>
            <a:r>
              <a:rPr lang="en-US" b="1" dirty="0"/>
              <a:t>Health</a:t>
            </a:r>
          </a:p>
        </p:txBody>
      </p:sp>
      <p:sp>
        <p:nvSpPr>
          <p:cNvPr id="14" name="Text Placeholder 13">
            <a:extLst>
              <a:ext uri="{FF2B5EF4-FFF2-40B4-BE49-F238E27FC236}">
                <a16:creationId xmlns:a16="http://schemas.microsoft.com/office/drawing/2014/main" id="{1F71CE2C-2632-CD5B-E95B-46C8B8B94F1F}"/>
              </a:ext>
            </a:extLst>
          </p:cNvPr>
          <p:cNvSpPr>
            <a:spLocks noGrp="1"/>
          </p:cNvSpPr>
          <p:nvPr>
            <p:ph type="body" sz="quarter" idx="16"/>
          </p:nvPr>
        </p:nvSpPr>
        <p:spPr>
          <a:xfrm>
            <a:off x="584200" y="1594155"/>
            <a:ext cx="5279597" cy="1231106"/>
          </a:xfrm>
        </p:spPr>
        <p:txBody>
          <a:bodyPr>
            <a:spAutoFit/>
          </a:bodyPr>
          <a:lstStyle/>
          <a:p>
            <a:r>
              <a:rPr lang="en-US" sz="2000" dirty="0">
                <a:latin typeface="+mn-lt"/>
              </a:rPr>
              <a:t>Azure Service Health is a collection of services that keep you informed of general Azure status, service status that may impact you, and specific resource status that is affecting you.</a:t>
            </a:r>
          </a:p>
        </p:txBody>
      </p:sp>
      <p:sp>
        <p:nvSpPr>
          <p:cNvPr id="13" name="Text Placeholder 12">
            <a:extLst>
              <a:ext uri="{FF2B5EF4-FFF2-40B4-BE49-F238E27FC236}">
                <a16:creationId xmlns:a16="http://schemas.microsoft.com/office/drawing/2014/main" id="{32D5779F-7A8A-ADA1-B1F7-3C20D0815024}"/>
              </a:ext>
            </a:extLst>
          </p:cNvPr>
          <p:cNvSpPr>
            <a:spLocks noGrp="1"/>
          </p:cNvSpPr>
          <p:nvPr>
            <p:ph type="body" sz="quarter" idx="15"/>
          </p:nvPr>
        </p:nvSpPr>
        <p:spPr>
          <a:xfrm>
            <a:off x="586389" y="3074388"/>
            <a:ext cx="5277382" cy="3077766"/>
          </a:xfrm>
        </p:spPr>
        <p:txBody>
          <a:bodyPr>
            <a:spAutoFit/>
          </a:bodyPr>
          <a:lstStyle/>
          <a:p>
            <a:pPr marL="0" indent="0">
              <a:spcBef>
                <a:spcPts val="1200"/>
              </a:spcBef>
              <a:buNone/>
            </a:pPr>
            <a:r>
              <a:rPr lang="en-US" sz="2000" b="1" dirty="0"/>
              <a:t>Azure Status: </a:t>
            </a:r>
            <a:r>
              <a:rPr lang="en-US" sz="2000" dirty="0"/>
              <a:t>Global view of the health of all Azure services across all Azure regions.</a:t>
            </a:r>
          </a:p>
          <a:p>
            <a:pPr marL="0" indent="0">
              <a:spcBef>
                <a:spcPts val="1200"/>
              </a:spcBef>
              <a:buNone/>
            </a:pPr>
            <a:r>
              <a:rPr lang="en-US" sz="2000" b="1" dirty="0"/>
              <a:t>Service Health: </a:t>
            </a:r>
            <a:r>
              <a:rPr lang="en-US" sz="2000" dirty="0"/>
              <a:t>Focused view on only the services and regions that you’re using. If a service is experiencing a problem in a region you’re not using, it won’t show up here.</a:t>
            </a:r>
          </a:p>
          <a:p>
            <a:pPr marL="0" indent="0">
              <a:spcBef>
                <a:spcPts val="1200"/>
              </a:spcBef>
              <a:buNone/>
            </a:pPr>
            <a:r>
              <a:rPr lang="en-US" sz="2000" b="1" dirty="0"/>
              <a:t>Resource Health: </a:t>
            </a:r>
            <a:r>
              <a:rPr lang="en-US" sz="2000" dirty="0"/>
              <a:t>Tailored view of your actual Azure resources. It provides information about the health of your individual cloud resources.</a:t>
            </a:r>
          </a:p>
        </p:txBody>
      </p:sp>
      <p:sp>
        <p:nvSpPr>
          <p:cNvPr id="16" name="Rectangle 15">
            <a:extLst>
              <a:ext uri="{FF2B5EF4-FFF2-40B4-BE49-F238E27FC236}">
                <a16:creationId xmlns:a16="http://schemas.microsoft.com/office/drawing/2014/main" id="{89E3C6F2-19EC-6274-3901-E2B125F2CB5F}"/>
              </a:ext>
              <a:ext uri="{C183D7F6-B498-43B3-948B-1728B52AA6E4}">
                <adec:decorative xmlns:adec="http://schemas.microsoft.com/office/drawing/2017/decorative" val="1"/>
              </a:ext>
            </a:extLst>
          </p:cNvPr>
          <p:cNvSpPr>
            <a:spLocks/>
          </p:cNvSpPr>
          <p:nvPr/>
        </p:nvSpPr>
        <p:spPr bwMode="auto">
          <a:xfrm>
            <a:off x="6095999" y="-50800"/>
            <a:ext cx="6096000" cy="6959600"/>
          </a:xfrm>
          <a:prstGeom prst="rect">
            <a:avLst/>
          </a:prstGeom>
          <a:solidFill>
            <a:schemeClr val="bg1"/>
          </a:solidFill>
          <a:ln w="190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8" name="Graphic 17">
            <a:extLst>
              <a:ext uri="{FF2B5EF4-FFF2-40B4-BE49-F238E27FC236}">
                <a16:creationId xmlns:a16="http://schemas.microsoft.com/office/drawing/2014/main" id="{317E674E-2C30-14E5-D3C8-D157B9079822}"/>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620191" y="905192"/>
            <a:ext cx="5047615" cy="5047615"/>
          </a:xfrm>
          <a:prstGeom prst="rect">
            <a:avLst/>
          </a:prstGeom>
        </p:spPr>
      </p:pic>
      <p:sp>
        <p:nvSpPr>
          <p:cNvPr id="19" name="Footer Placeholder 18">
            <a:extLst>
              <a:ext uri="{FF2B5EF4-FFF2-40B4-BE49-F238E27FC236}">
                <a16:creationId xmlns:a16="http://schemas.microsoft.com/office/drawing/2014/main" id="{223EF72D-F6FC-E886-15FB-AED8EADC0958}"/>
              </a:ext>
            </a:extLst>
          </p:cNvPr>
          <p:cNvSpPr>
            <a:spLocks noGrp="1"/>
          </p:cNvSpPr>
          <p:nvPr>
            <p:ph type="ftr" sz="quarter" idx="3"/>
          </p:nvPr>
        </p:nvSpPr>
        <p:spPr/>
        <p:txBody>
          <a:bodyPr/>
          <a:lstStyle/>
          <a:p>
            <a:pPr defTabSz="914367">
              <a:defRPr/>
            </a:pPr>
            <a:r>
              <a:rPr lang="en-US" dirty="0">
                <a:solidFill>
                  <a:srgbClr val="000000"/>
                </a:solidFill>
              </a:rPr>
              <a:t>© Copyright Microsoft Corporation. All rights reserved.</a:t>
            </a:r>
          </a:p>
        </p:txBody>
      </p:sp>
    </p:spTree>
    <p:extLst>
      <p:ext uri="{BB962C8B-B14F-4D97-AF65-F5344CB8AC3E}">
        <p14:creationId xmlns:p14="http://schemas.microsoft.com/office/powerpoint/2010/main" val="16573314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6E30189B-2FBD-B163-8D3C-FD4ADF554DED}"/>
              </a:ext>
            </a:extLst>
          </p:cNvPr>
          <p:cNvSpPr>
            <a:spLocks noGrp="1"/>
          </p:cNvSpPr>
          <p:nvPr>
            <p:ph type="title"/>
          </p:nvPr>
        </p:nvSpPr>
        <p:spPr/>
        <p:txBody>
          <a:bodyPr>
            <a:noAutofit/>
          </a:bodyPr>
          <a:lstStyle/>
          <a:p>
            <a:r>
              <a:rPr lang="en-US" sz="3600" b="1" noProof="0" dirty="0"/>
              <a:t>Azure Monitor</a:t>
            </a:r>
            <a:endParaRPr lang="en-US" sz="3600" b="1" dirty="0"/>
          </a:p>
        </p:txBody>
      </p:sp>
      <p:sp>
        <p:nvSpPr>
          <p:cNvPr id="11" name="Text Placeholder 10">
            <a:extLst>
              <a:ext uri="{FF2B5EF4-FFF2-40B4-BE49-F238E27FC236}">
                <a16:creationId xmlns:a16="http://schemas.microsoft.com/office/drawing/2014/main" id="{B62FDED0-7BC1-5A82-49A9-8F81FA0428C9}"/>
              </a:ext>
            </a:extLst>
          </p:cNvPr>
          <p:cNvSpPr>
            <a:spLocks noGrp="1"/>
          </p:cNvSpPr>
          <p:nvPr>
            <p:ph type="body" sz="quarter" idx="16"/>
          </p:nvPr>
        </p:nvSpPr>
        <p:spPr>
          <a:xfrm>
            <a:off x="584200" y="1594155"/>
            <a:ext cx="3174143" cy="2154436"/>
          </a:xfrm>
        </p:spPr>
        <p:txBody>
          <a:bodyPr/>
          <a:lstStyle/>
          <a:p>
            <a:r>
              <a:rPr lang="en-IE" sz="2000" b="1" dirty="0">
                <a:latin typeface="+mn-lt"/>
              </a:rPr>
              <a:t>Azure Monitor </a:t>
            </a:r>
            <a:r>
              <a:rPr lang="en-US" sz="2000" b="0" i="0" dirty="0">
                <a:effectLst/>
                <a:latin typeface="+mn-lt"/>
                <a:cs typeface="Segoe UI"/>
              </a:rPr>
              <a:t>maximizes the availability and performance of applications and services by collecting, analyzing, and acting on telemetry from cloud and on-premises environments.</a:t>
            </a:r>
            <a:r>
              <a:rPr lang="en-US" sz="2000" dirty="0">
                <a:latin typeface="+mn-lt"/>
                <a:cs typeface="Segoe UI"/>
              </a:rPr>
              <a:t> </a:t>
            </a:r>
            <a:endParaRPr lang="en-US" sz="2000" b="0" i="0" dirty="0">
              <a:effectLst/>
              <a:latin typeface="+mn-lt"/>
              <a:cs typeface="Segoe UI"/>
            </a:endParaRPr>
          </a:p>
        </p:txBody>
      </p:sp>
      <p:sp>
        <p:nvSpPr>
          <p:cNvPr id="10" name="Text Placeholder 9">
            <a:extLst>
              <a:ext uri="{FF2B5EF4-FFF2-40B4-BE49-F238E27FC236}">
                <a16:creationId xmlns:a16="http://schemas.microsoft.com/office/drawing/2014/main" id="{1F4C7B71-3CF7-2450-9054-2A95D13B162C}"/>
              </a:ext>
            </a:extLst>
          </p:cNvPr>
          <p:cNvSpPr>
            <a:spLocks noGrp="1"/>
          </p:cNvSpPr>
          <p:nvPr>
            <p:ph type="body" sz="quarter" idx="15"/>
          </p:nvPr>
        </p:nvSpPr>
        <p:spPr>
          <a:xfrm>
            <a:off x="586389" y="3930231"/>
            <a:ext cx="3172811" cy="1692771"/>
          </a:xfrm>
        </p:spPr>
        <p:txBody>
          <a:bodyPr/>
          <a:lstStyle/>
          <a:p>
            <a:pPr marL="342900" lvl="1" indent="-228600">
              <a:spcBef>
                <a:spcPts val="0"/>
              </a:spcBef>
              <a:spcAft>
                <a:spcPts val="600"/>
              </a:spcAft>
            </a:pPr>
            <a:r>
              <a:rPr lang="en-US" sz="1800" dirty="0">
                <a:cs typeface="Segoe UI" panose="020B0502040204020203" pitchFamily="34" charset="0"/>
              </a:rPr>
              <a:t>Application Insights</a:t>
            </a:r>
          </a:p>
          <a:p>
            <a:pPr marL="342900" lvl="1" indent="-228600">
              <a:spcBef>
                <a:spcPts val="0"/>
              </a:spcBef>
              <a:spcAft>
                <a:spcPts val="600"/>
              </a:spcAft>
            </a:pPr>
            <a:r>
              <a:rPr lang="en-US" sz="1800" dirty="0">
                <a:cs typeface="Segoe UI" panose="020B0502040204020203" pitchFamily="34" charset="0"/>
              </a:rPr>
              <a:t>Log Analytics</a:t>
            </a:r>
          </a:p>
          <a:p>
            <a:pPr marL="342900" lvl="1" indent="-228600">
              <a:spcBef>
                <a:spcPts val="0"/>
              </a:spcBef>
              <a:spcAft>
                <a:spcPts val="600"/>
              </a:spcAft>
            </a:pPr>
            <a:r>
              <a:rPr lang="en-US" sz="1800" dirty="0">
                <a:cs typeface="Segoe UI" panose="020B0502040204020203" pitchFamily="34" charset="0"/>
              </a:rPr>
              <a:t>Smart alerts</a:t>
            </a:r>
          </a:p>
          <a:p>
            <a:pPr marL="342900" lvl="1" indent="-228600">
              <a:spcBef>
                <a:spcPts val="0"/>
              </a:spcBef>
              <a:spcAft>
                <a:spcPts val="600"/>
              </a:spcAft>
            </a:pPr>
            <a:r>
              <a:rPr lang="en-US" sz="1800" dirty="0">
                <a:cs typeface="Segoe UI" panose="020B0502040204020203" pitchFamily="34" charset="0"/>
              </a:rPr>
              <a:t>Automation actions</a:t>
            </a:r>
          </a:p>
          <a:p>
            <a:pPr marL="342900" lvl="1" indent="-228600">
              <a:spcBef>
                <a:spcPts val="0"/>
              </a:spcBef>
              <a:spcAft>
                <a:spcPts val="600"/>
              </a:spcAft>
            </a:pPr>
            <a:r>
              <a:rPr lang="en-US" sz="1800" dirty="0">
                <a:cs typeface="Segoe UI" panose="020B0502040204020203" pitchFamily="34" charset="0"/>
              </a:rPr>
              <a:t>Customized dashboards</a:t>
            </a:r>
          </a:p>
        </p:txBody>
      </p:sp>
      <p:grpSp>
        <p:nvGrpSpPr>
          <p:cNvPr id="16" name="Group 15">
            <a:extLst>
              <a:ext uri="{FF2B5EF4-FFF2-40B4-BE49-F238E27FC236}">
                <a16:creationId xmlns:a16="http://schemas.microsoft.com/office/drawing/2014/main" id="{A3546CDF-2FB5-FD95-4E40-2AC8AAE4C647}"/>
              </a:ext>
              <a:ext uri="{C183D7F6-B498-43B3-948B-1728B52AA6E4}">
                <adec:decorative xmlns:adec="http://schemas.microsoft.com/office/drawing/2017/decorative" val="1"/>
              </a:ext>
            </a:extLst>
          </p:cNvPr>
          <p:cNvGrpSpPr/>
          <p:nvPr/>
        </p:nvGrpSpPr>
        <p:grpSpPr>
          <a:xfrm>
            <a:off x="4064000" y="1581150"/>
            <a:ext cx="7535863" cy="4430713"/>
            <a:chOff x="4064000" y="1581150"/>
            <a:chExt cx="7535863" cy="4430713"/>
          </a:xfrm>
        </p:grpSpPr>
        <p:sp>
          <p:nvSpPr>
            <p:cNvPr id="13" name="Rectangle 12">
              <a:extLst>
                <a:ext uri="{FF2B5EF4-FFF2-40B4-BE49-F238E27FC236}">
                  <a16:creationId xmlns:a16="http://schemas.microsoft.com/office/drawing/2014/main" id="{5072D63F-4ADE-483E-F812-4BF072FAA9F8}"/>
                </a:ext>
                <a:ext uri="{C183D7F6-B498-43B3-948B-1728B52AA6E4}">
                  <adec:decorative xmlns:adec="http://schemas.microsoft.com/office/drawing/2017/decorative" val="1"/>
                </a:ext>
              </a:extLst>
            </p:cNvPr>
            <p:cNvSpPr>
              <a:spLocks/>
            </p:cNvSpPr>
            <p:nvPr/>
          </p:nvSpPr>
          <p:spPr bwMode="auto">
            <a:xfrm>
              <a:off x="4064000" y="1581150"/>
              <a:ext cx="7535863" cy="4430713"/>
            </a:xfrm>
            <a:prstGeom prst="rect">
              <a:avLst/>
            </a:prstGeom>
            <a:solidFill>
              <a:schemeClr val="bg1"/>
            </a:solidFill>
            <a:ln w="190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4" name="Graphic 13">
              <a:extLst>
                <a:ext uri="{FF2B5EF4-FFF2-40B4-BE49-F238E27FC236}">
                  <a16:creationId xmlns:a16="http://schemas.microsoft.com/office/drawing/2014/main" id="{3A014122-FEEA-EA45-5F51-DF4A588BDFB1}"/>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301696" y="2266271"/>
              <a:ext cx="3060472" cy="3060472"/>
            </a:xfrm>
            <a:prstGeom prst="rect">
              <a:avLst/>
            </a:prstGeom>
          </p:spPr>
        </p:pic>
      </p:grpSp>
      <p:sp>
        <p:nvSpPr>
          <p:cNvPr id="15" name="Footer Placeholder 14">
            <a:extLst>
              <a:ext uri="{FF2B5EF4-FFF2-40B4-BE49-F238E27FC236}">
                <a16:creationId xmlns:a16="http://schemas.microsoft.com/office/drawing/2014/main" id="{06E1EAAD-DF51-BFE5-4E6A-4DCB4102B4F6}"/>
              </a:ext>
            </a:extLst>
          </p:cNvPr>
          <p:cNvSpPr>
            <a:spLocks noGrp="1"/>
          </p:cNvSpPr>
          <p:nvPr>
            <p:ph type="ftr" sz="quarter" idx="3"/>
          </p:nvPr>
        </p:nvSpPr>
        <p:spPr/>
        <p:txBody>
          <a:bodyPr/>
          <a:lstStyle/>
          <a:p>
            <a:pPr defTabSz="914367">
              <a:defRPr/>
            </a:pPr>
            <a:r>
              <a:rPr lang="en-US" dirty="0">
                <a:solidFill>
                  <a:srgbClr val="000000"/>
                </a:solidFill>
              </a:rPr>
              <a:t>© Copyright Microsoft Corporation. All rights reserved.</a:t>
            </a:r>
          </a:p>
        </p:txBody>
      </p:sp>
    </p:spTree>
    <p:extLst>
      <p:ext uri="{BB962C8B-B14F-4D97-AF65-F5344CB8AC3E}">
        <p14:creationId xmlns:p14="http://schemas.microsoft.com/office/powerpoint/2010/main" val="14274416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BA34682F-C697-4717-A387-9B9C3E3F5782}"/>
              </a:ext>
            </a:extLst>
          </p:cNvPr>
          <p:cNvSpPr>
            <a:spLocks noGrp="1"/>
          </p:cNvSpPr>
          <p:nvPr>
            <p:ph type="ctrTitle"/>
          </p:nvPr>
        </p:nvSpPr>
        <p:spPr>
          <a:xfrm>
            <a:off x="1524000" y="-82243"/>
            <a:ext cx="9144000" cy="1133157"/>
          </a:xfrm>
        </p:spPr>
        <p:txBody>
          <a:bodyPr>
            <a:normAutofit/>
          </a:bodyPr>
          <a:lstStyle/>
          <a:p>
            <a:r>
              <a:rPr lang="hu-HU" b="1" dirty="0" err="1"/>
              <a:t>Azure</a:t>
            </a:r>
            <a:r>
              <a:rPr lang="hu-HU" b="1" dirty="0"/>
              <a:t> Monitor</a:t>
            </a:r>
          </a:p>
        </p:txBody>
      </p:sp>
      <p:sp>
        <p:nvSpPr>
          <p:cNvPr id="3" name="Alcím 2">
            <a:extLst>
              <a:ext uri="{FF2B5EF4-FFF2-40B4-BE49-F238E27FC236}">
                <a16:creationId xmlns:a16="http://schemas.microsoft.com/office/drawing/2014/main" id="{6F3B4F90-061C-4504-98CB-CBC8C8B033E7}"/>
              </a:ext>
            </a:extLst>
          </p:cNvPr>
          <p:cNvSpPr>
            <a:spLocks noGrp="1"/>
          </p:cNvSpPr>
          <p:nvPr>
            <p:ph type="subTitle" idx="1"/>
          </p:nvPr>
        </p:nvSpPr>
        <p:spPr>
          <a:xfrm>
            <a:off x="638826" y="1621186"/>
            <a:ext cx="10878855" cy="5055187"/>
          </a:xfrm>
        </p:spPr>
        <p:txBody>
          <a:bodyPr>
            <a:normAutofit/>
          </a:bodyPr>
          <a:lstStyle/>
          <a:p>
            <a:pPr marL="457200" indent="-457200" algn="just">
              <a:lnSpc>
                <a:spcPct val="100000"/>
              </a:lnSpc>
              <a:buFont typeface="Arial" panose="020B0604020202020204" pitchFamily="34" charset="0"/>
              <a:buChar char="•"/>
            </a:pPr>
            <a:endParaRPr lang="hu-HU" sz="2800" dirty="0"/>
          </a:p>
        </p:txBody>
      </p:sp>
      <p:pic>
        <p:nvPicPr>
          <p:cNvPr id="4" name="Kép 3">
            <a:extLst>
              <a:ext uri="{FF2B5EF4-FFF2-40B4-BE49-F238E27FC236}">
                <a16:creationId xmlns:a16="http://schemas.microsoft.com/office/drawing/2014/main" id="{0EB1F546-6540-47B0-A9C4-B9D58642D8EA}"/>
              </a:ext>
            </a:extLst>
          </p:cNvPr>
          <p:cNvPicPr>
            <a:picLocks noChangeAspect="1"/>
          </p:cNvPicPr>
          <p:nvPr/>
        </p:nvPicPr>
        <p:blipFill>
          <a:blip r:embed="rId3"/>
          <a:stretch>
            <a:fillRect/>
          </a:stretch>
        </p:blipFill>
        <p:spPr>
          <a:xfrm>
            <a:off x="165588" y="6434059"/>
            <a:ext cx="4230991" cy="274344"/>
          </a:xfrm>
          <a:prstGeom prst="rect">
            <a:avLst/>
          </a:prstGeom>
        </p:spPr>
      </p:pic>
      <p:pic>
        <p:nvPicPr>
          <p:cNvPr id="14" name="Kép 13">
            <a:extLst>
              <a:ext uri="{FF2B5EF4-FFF2-40B4-BE49-F238E27FC236}">
                <a16:creationId xmlns:a16="http://schemas.microsoft.com/office/drawing/2014/main" id="{108CC045-F471-4355-A79E-E940EC45012F}"/>
              </a:ext>
            </a:extLst>
          </p:cNvPr>
          <p:cNvPicPr>
            <a:picLocks noChangeAspect="1"/>
          </p:cNvPicPr>
          <p:nvPr/>
        </p:nvPicPr>
        <p:blipFill>
          <a:blip r:embed="rId4"/>
          <a:stretch>
            <a:fillRect/>
          </a:stretch>
        </p:blipFill>
        <p:spPr>
          <a:xfrm>
            <a:off x="1148185" y="1050914"/>
            <a:ext cx="9659681" cy="5256000"/>
          </a:xfrm>
          <a:prstGeom prst="rect">
            <a:avLst/>
          </a:prstGeom>
        </p:spPr>
      </p:pic>
    </p:spTree>
    <p:extLst>
      <p:ext uri="{BB962C8B-B14F-4D97-AF65-F5344CB8AC3E}">
        <p14:creationId xmlns:p14="http://schemas.microsoft.com/office/powerpoint/2010/main" val="2265549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BA34682F-C697-4717-A387-9B9C3E3F5782}"/>
              </a:ext>
            </a:extLst>
          </p:cNvPr>
          <p:cNvSpPr>
            <a:spLocks noGrp="1"/>
          </p:cNvSpPr>
          <p:nvPr>
            <p:ph type="ctrTitle"/>
          </p:nvPr>
        </p:nvSpPr>
        <p:spPr>
          <a:xfrm>
            <a:off x="1524000" y="-82243"/>
            <a:ext cx="9144000" cy="1133157"/>
          </a:xfrm>
        </p:spPr>
        <p:txBody>
          <a:bodyPr>
            <a:normAutofit/>
          </a:bodyPr>
          <a:lstStyle/>
          <a:p>
            <a:r>
              <a:rPr lang="hu-HU" b="1" dirty="0" err="1"/>
              <a:t>Azure</a:t>
            </a:r>
            <a:r>
              <a:rPr lang="hu-HU" b="1" dirty="0"/>
              <a:t> Log </a:t>
            </a:r>
            <a:r>
              <a:rPr lang="hu-HU" b="1" dirty="0" err="1"/>
              <a:t>Analytics</a:t>
            </a:r>
            <a:endParaRPr lang="hu-HU" b="1" dirty="0"/>
          </a:p>
        </p:txBody>
      </p:sp>
      <p:sp>
        <p:nvSpPr>
          <p:cNvPr id="3" name="Alcím 2">
            <a:extLst>
              <a:ext uri="{FF2B5EF4-FFF2-40B4-BE49-F238E27FC236}">
                <a16:creationId xmlns:a16="http://schemas.microsoft.com/office/drawing/2014/main" id="{6F3B4F90-061C-4504-98CB-CBC8C8B033E7}"/>
              </a:ext>
            </a:extLst>
          </p:cNvPr>
          <p:cNvSpPr>
            <a:spLocks noGrp="1"/>
          </p:cNvSpPr>
          <p:nvPr>
            <p:ph type="subTitle" idx="1"/>
          </p:nvPr>
        </p:nvSpPr>
        <p:spPr>
          <a:xfrm>
            <a:off x="638826" y="1621186"/>
            <a:ext cx="10878855" cy="5055187"/>
          </a:xfrm>
        </p:spPr>
        <p:txBody>
          <a:bodyPr>
            <a:normAutofit/>
          </a:bodyPr>
          <a:lstStyle/>
          <a:p>
            <a:pPr marL="457200" indent="-457200" algn="just">
              <a:lnSpc>
                <a:spcPct val="100000"/>
              </a:lnSpc>
              <a:buFont typeface="Arial" panose="020B0604020202020204" pitchFamily="34" charset="0"/>
              <a:buChar char="•"/>
            </a:pPr>
            <a:r>
              <a:rPr lang="hu-HU" sz="3200" dirty="0" err="1"/>
              <a:t>You</a:t>
            </a:r>
            <a:r>
              <a:rPr lang="hu-HU" sz="3200" dirty="0"/>
              <a:t> </a:t>
            </a:r>
            <a:r>
              <a:rPr lang="hu-HU" sz="3200" dirty="0" err="1"/>
              <a:t>can</a:t>
            </a:r>
            <a:r>
              <a:rPr lang="en-US" sz="3200" dirty="0"/>
              <a:t> write and run log queries on the data gathered by Azure Monitor </a:t>
            </a:r>
            <a:endParaRPr lang="hu-HU" sz="3200" dirty="0"/>
          </a:p>
          <a:p>
            <a:pPr marL="457200" indent="-457200" algn="just">
              <a:lnSpc>
                <a:spcPct val="100000"/>
              </a:lnSpc>
              <a:buFont typeface="Arial" panose="020B0604020202020204" pitchFamily="34" charset="0"/>
              <a:buChar char="•"/>
            </a:pPr>
            <a:r>
              <a:rPr lang="en-US" sz="3200" dirty="0"/>
              <a:t>Log Analytics is a robust tool that supports both simple, complex queries, and data analysis</a:t>
            </a:r>
            <a:endParaRPr lang="hu-HU" sz="3200" dirty="0"/>
          </a:p>
        </p:txBody>
      </p:sp>
    </p:spTree>
    <p:extLst>
      <p:ext uri="{BB962C8B-B14F-4D97-AF65-F5344CB8AC3E}">
        <p14:creationId xmlns:p14="http://schemas.microsoft.com/office/powerpoint/2010/main" val="1349971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BA34682F-C697-4717-A387-9B9C3E3F5782}"/>
              </a:ext>
            </a:extLst>
          </p:cNvPr>
          <p:cNvSpPr>
            <a:spLocks noGrp="1"/>
          </p:cNvSpPr>
          <p:nvPr>
            <p:ph type="ctrTitle"/>
          </p:nvPr>
        </p:nvSpPr>
        <p:spPr>
          <a:xfrm>
            <a:off x="1459281" y="0"/>
            <a:ext cx="9144000" cy="1133157"/>
          </a:xfrm>
        </p:spPr>
        <p:txBody>
          <a:bodyPr>
            <a:normAutofit/>
          </a:bodyPr>
          <a:lstStyle/>
          <a:p>
            <a:r>
              <a:rPr lang="hu-HU" b="1" dirty="0" err="1"/>
              <a:t>Azure</a:t>
            </a:r>
            <a:r>
              <a:rPr lang="hu-HU" b="1" dirty="0"/>
              <a:t> Monitor </a:t>
            </a:r>
            <a:r>
              <a:rPr lang="hu-HU" b="1" dirty="0" err="1"/>
              <a:t>Alerts</a:t>
            </a:r>
            <a:endParaRPr lang="hu-HU" b="1" dirty="0"/>
          </a:p>
        </p:txBody>
      </p:sp>
      <p:sp>
        <p:nvSpPr>
          <p:cNvPr id="3" name="Alcím 2">
            <a:extLst>
              <a:ext uri="{FF2B5EF4-FFF2-40B4-BE49-F238E27FC236}">
                <a16:creationId xmlns:a16="http://schemas.microsoft.com/office/drawing/2014/main" id="{6F3B4F90-061C-4504-98CB-CBC8C8B033E7}"/>
              </a:ext>
            </a:extLst>
          </p:cNvPr>
          <p:cNvSpPr>
            <a:spLocks noGrp="1"/>
          </p:cNvSpPr>
          <p:nvPr>
            <p:ph type="subTitle" idx="1"/>
          </p:nvPr>
        </p:nvSpPr>
        <p:spPr>
          <a:xfrm>
            <a:off x="358036" y="927912"/>
            <a:ext cx="11475928" cy="5829880"/>
          </a:xfrm>
        </p:spPr>
        <p:txBody>
          <a:bodyPr>
            <a:normAutofit/>
          </a:bodyPr>
          <a:lstStyle/>
          <a:p>
            <a:pPr marL="342900" indent="-342900" algn="just">
              <a:lnSpc>
                <a:spcPct val="100000"/>
              </a:lnSpc>
              <a:buFont typeface="Arial" panose="020B0604020202020204" pitchFamily="34" charset="0"/>
              <a:buChar char="•"/>
            </a:pPr>
            <a:r>
              <a:rPr lang="en-US" dirty="0"/>
              <a:t>Azure Monitor Alerts are an automated way to stay informed when Azure Monitor detects a threshold being crossed.</a:t>
            </a:r>
            <a:endParaRPr lang="hu-HU" dirty="0"/>
          </a:p>
        </p:txBody>
      </p:sp>
      <p:pic>
        <p:nvPicPr>
          <p:cNvPr id="5" name="Kép 4">
            <a:extLst>
              <a:ext uri="{FF2B5EF4-FFF2-40B4-BE49-F238E27FC236}">
                <a16:creationId xmlns:a16="http://schemas.microsoft.com/office/drawing/2014/main" id="{5C034427-4146-4DF8-8FE2-EEBFA5701A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4295" y="2061069"/>
            <a:ext cx="9819048" cy="4380952"/>
          </a:xfrm>
          <a:prstGeom prst="rect">
            <a:avLst/>
          </a:prstGeom>
        </p:spPr>
      </p:pic>
    </p:spTree>
    <p:extLst>
      <p:ext uri="{BB962C8B-B14F-4D97-AF65-F5344CB8AC3E}">
        <p14:creationId xmlns:p14="http://schemas.microsoft.com/office/powerpoint/2010/main" val="29986239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BA34682F-C697-4717-A387-9B9C3E3F5782}"/>
              </a:ext>
            </a:extLst>
          </p:cNvPr>
          <p:cNvSpPr>
            <a:spLocks noGrp="1"/>
          </p:cNvSpPr>
          <p:nvPr>
            <p:ph type="ctrTitle"/>
          </p:nvPr>
        </p:nvSpPr>
        <p:spPr>
          <a:xfrm>
            <a:off x="1459281" y="0"/>
            <a:ext cx="9144000" cy="1133157"/>
          </a:xfrm>
        </p:spPr>
        <p:txBody>
          <a:bodyPr>
            <a:normAutofit/>
          </a:bodyPr>
          <a:lstStyle/>
          <a:p>
            <a:r>
              <a:rPr lang="hu-HU" b="1" dirty="0" err="1"/>
              <a:t>Application</a:t>
            </a:r>
            <a:r>
              <a:rPr lang="hu-HU" b="1" dirty="0"/>
              <a:t> </a:t>
            </a:r>
            <a:r>
              <a:rPr lang="hu-HU" b="1" dirty="0" err="1"/>
              <a:t>Insights</a:t>
            </a:r>
            <a:endParaRPr lang="hu-HU" b="1" dirty="0"/>
          </a:p>
        </p:txBody>
      </p:sp>
      <p:sp>
        <p:nvSpPr>
          <p:cNvPr id="3" name="Alcím 2">
            <a:extLst>
              <a:ext uri="{FF2B5EF4-FFF2-40B4-BE49-F238E27FC236}">
                <a16:creationId xmlns:a16="http://schemas.microsoft.com/office/drawing/2014/main" id="{6F3B4F90-061C-4504-98CB-CBC8C8B033E7}"/>
              </a:ext>
            </a:extLst>
          </p:cNvPr>
          <p:cNvSpPr>
            <a:spLocks noGrp="1"/>
          </p:cNvSpPr>
          <p:nvPr>
            <p:ph type="subTitle" idx="1"/>
          </p:nvPr>
        </p:nvSpPr>
        <p:spPr>
          <a:xfrm>
            <a:off x="383458" y="1494502"/>
            <a:ext cx="11450506" cy="5263289"/>
          </a:xfrm>
        </p:spPr>
        <p:txBody>
          <a:bodyPr>
            <a:normAutofit/>
          </a:bodyPr>
          <a:lstStyle/>
          <a:p>
            <a:pPr marL="342900" indent="-342900" algn="just">
              <a:lnSpc>
                <a:spcPct val="100000"/>
              </a:lnSpc>
              <a:buFont typeface="Arial" panose="020B0604020202020204" pitchFamily="34" charset="0"/>
              <a:buChar char="•"/>
            </a:pPr>
            <a:r>
              <a:rPr lang="hu-HU" sz="2800" dirty="0"/>
              <a:t>A</a:t>
            </a:r>
            <a:r>
              <a:rPr lang="en-US" sz="2800" dirty="0"/>
              <a:t>n Azure Monitor feature, monitors your web applications</a:t>
            </a:r>
            <a:r>
              <a:rPr lang="hu-HU" sz="2800" dirty="0"/>
              <a:t>.</a:t>
            </a:r>
          </a:p>
          <a:p>
            <a:pPr marL="342900" indent="-342900" algn="just">
              <a:lnSpc>
                <a:spcPct val="100000"/>
              </a:lnSpc>
              <a:buFont typeface="Arial" panose="020B0604020202020204" pitchFamily="34" charset="0"/>
              <a:buChar char="•"/>
            </a:pPr>
            <a:r>
              <a:rPr lang="hu-HU" sz="2800" dirty="0"/>
              <a:t>Az </a:t>
            </a:r>
            <a:r>
              <a:rPr lang="hu-HU" sz="2800" dirty="0" err="1"/>
              <a:t>Application</a:t>
            </a:r>
            <a:r>
              <a:rPr lang="hu-HU" sz="2800" dirty="0"/>
              <a:t> </a:t>
            </a:r>
            <a:r>
              <a:rPr lang="hu-HU" sz="2800" dirty="0" err="1"/>
              <a:t>Insights</a:t>
            </a:r>
            <a:r>
              <a:rPr lang="hu-HU" sz="2800" dirty="0"/>
              <a:t> képes figyelni az </a:t>
            </a:r>
            <a:r>
              <a:rPr lang="hu-HU" sz="2800" dirty="0" err="1"/>
              <a:t>Azure</a:t>
            </a:r>
            <a:r>
              <a:rPr lang="hu-HU" sz="2800" dirty="0"/>
              <a:t>-ban, a helyszínen vagy egy másik felhőkörnyezetben futó alkalmazásokat</a:t>
            </a:r>
          </a:p>
          <a:p>
            <a:pPr algn="just">
              <a:lnSpc>
                <a:spcPct val="100000"/>
              </a:lnSpc>
            </a:pPr>
            <a:r>
              <a:rPr lang="en-US" sz="2800" dirty="0"/>
              <a:t>Application Insights is capable of monitoring applications that are running in Azure, on-premises, or in a different cloud environment</a:t>
            </a:r>
            <a:r>
              <a:rPr lang="hu-HU" sz="2800" dirty="0"/>
              <a:t>:</a:t>
            </a:r>
          </a:p>
          <a:p>
            <a:pPr marL="342900" indent="-342900" algn="just">
              <a:lnSpc>
                <a:spcPct val="100000"/>
              </a:lnSpc>
              <a:buFont typeface="Arial" panose="020B0604020202020204" pitchFamily="34" charset="0"/>
              <a:buChar char="•"/>
            </a:pPr>
            <a:r>
              <a:rPr lang="hu-HU" sz="2800" b="1" dirty="0" err="1"/>
              <a:t>Installing</a:t>
            </a:r>
            <a:r>
              <a:rPr lang="hu-HU" sz="2800" b="1" dirty="0"/>
              <a:t> SDK</a:t>
            </a:r>
          </a:p>
          <a:p>
            <a:pPr marL="342900" indent="-342900" algn="just">
              <a:lnSpc>
                <a:spcPct val="100000"/>
              </a:lnSpc>
              <a:buFont typeface="Arial" panose="020B0604020202020204" pitchFamily="34" charset="0"/>
              <a:buChar char="•"/>
            </a:pPr>
            <a:r>
              <a:rPr lang="hu-HU" sz="2800" b="1" dirty="0" err="1"/>
              <a:t>Application</a:t>
            </a:r>
            <a:r>
              <a:rPr lang="hu-HU" sz="2800" b="1" dirty="0"/>
              <a:t> </a:t>
            </a:r>
            <a:r>
              <a:rPr lang="hu-HU" sz="2800" b="1" dirty="0" err="1"/>
              <a:t>Insights</a:t>
            </a:r>
            <a:r>
              <a:rPr lang="hu-HU" sz="2800" b="1" dirty="0"/>
              <a:t> </a:t>
            </a:r>
            <a:r>
              <a:rPr lang="hu-HU" sz="2800" b="1" dirty="0" err="1"/>
              <a:t>agent</a:t>
            </a:r>
            <a:r>
              <a:rPr lang="hu-HU" sz="2800" b="1" dirty="0"/>
              <a:t> (C#.NET, VB.NET, Java, JavaScript, Node.js and  Python)</a:t>
            </a:r>
          </a:p>
        </p:txBody>
      </p:sp>
    </p:spTree>
    <p:extLst>
      <p:ext uri="{BB962C8B-B14F-4D97-AF65-F5344CB8AC3E}">
        <p14:creationId xmlns:p14="http://schemas.microsoft.com/office/powerpoint/2010/main" val="16801072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F41A624-0976-2FD1-5DC1-A61D83F787FA}"/>
              </a:ext>
            </a:extLst>
          </p:cNvPr>
          <p:cNvSpPr>
            <a:spLocks noGrp="1"/>
          </p:cNvSpPr>
          <p:nvPr>
            <p:ph type="title"/>
          </p:nvPr>
        </p:nvSpPr>
        <p:spPr>
          <a:xfrm>
            <a:off x="569911" y="2769057"/>
            <a:ext cx="6345239" cy="1231106"/>
          </a:xfrm>
        </p:spPr>
        <p:txBody>
          <a:bodyPr/>
          <a:lstStyle/>
          <a:p>
            <a:r>
              <a:rPr lang="en-US" dirty="0">
                <a:cs typeface="Segoe UI"/>
              </a:rPr>
              <a:t>Management and deployment tools</a:t>
            </a:r>
            <a:endParaRPr lang="en-US" dirty="0"/>
          </a:p>
        </p:txBody>
      </p:sp>
      <p:sp>
        <p:nvSpPr>
          <p:cNvPr id="7" name="Footer Placeholder 6">
            <a:extLst>
              <a:ext uri="{FF2B5EF4-FFF2-40B4-BE49-F238E27FC236}">
                <a16:creationId xmlns:a16="http://schemas.microsoft.com/office/drawing/2014/main" id="{D0ABC487-77CD-1043-AF82-E49A27D569EF}"/>
              </a:ext>
            </a:extLst>
          </p:cNvPr>
          <p:cNvSpPr>
            <a:spLocks noGrp="1"/>
          </p:cNvSpPr>
          <p:nvPr>
            <p:ph type="ftr" sz="quarter" idx="3"/>
          </p:nvPr>
        </p:nvSpPr>
        <p:spPr/>
        <p:txBody>
          <a:body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914346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BA34682F-C697-4717-A387-9B9C3E3F5782}"/>
              </a:ext>
            </a:extLst>
          </p:cNvPr>
          <p:cNvSpPr>
            <a:spLocks noGrp="1"/>
          </p:cNvSpPr>
          <p:nvPr>
            <p:ph type="ctrTitle"/>
          </p:nvPr>
        </p:nvSpPr>
        <p:spPr>
          <a:xfrm>
            <a:off x="1459281" y="361333"/>
            <a:ext cx="9144000" cy="1133157"/>
          </a:xfrm>
        </p:spPr>
        <p:txBody>
          <a:bodyPr>
            <a:normAutofit/>
          </a:bodyPr>
          <a:lstStyle/>
          <a:p>
            <a:r>
              <a:rPr lang="hu-HU" b="1" dirty="0" err="1"/>
              <a:t>Application</a:t>
            </a:r>
            <a:r>
              <a:rPr lang="hu-HU" b="1" dirty="0"/>
              <a:t> </a:t>
            </a:r>
            <a:r>
              <a:rPr lang="hu-HU" b="1" dirty="0" err="1"/>
              <a:t>Insights</a:t>
            </a:r>
            <a:r>
              <a:rPr lang="hu-HU" b="1" dirty="0"/>
              <a:t> </a:t>
            </a:r>
          </a:p>
        </p:txBody>
      </p:sp>
      <p:sp>
        <p:nvSpPr>
          <p:cNvPr id="3" name="Alcím 2">
            <a:extLst>
              <a:ext uri="{FF2B5EF4-FFF2-40B4-BE49-F238E27FC236}">
                <a16:creationId xmlns:a16="http://schemas.microsoft.com/office/drawing/2014/main" id="{6F3B4F90-061C-4504-98CB-CBC8C8B033E7}"/>
              </a:ext>
            </a:extLst>
          </p:cNvPr>
          <p:cNvSpPr>
            <a:spLocks noGrp="1"/>
          </p:cNvSpPr>
          <p:nvPr>
            <p:ph type="subTitle" idx="1"/>
          </p:nvPr>
        </p:nvSpPr>
        <p:spPr>
          <a:xfrm>
            <a:off x="358036" y="1422690"/>
            <a:ext cx="11475928" cy="5829880"/>
          </a:xfrm>
        </p:spPr>
        <p:txBody>
          <a:bodyPr>
            <a:normAutofit/>
          </a:bodyPr>
          <a:lstStyle/>
          <a:p>
            <a:pPr algn="just">
              <a:lnSpc>
                <a:spcPct val="100000"/>
              </a:lnSpc>
            </a:pPr>
            <a:r>
              <a:rPr lang="hu-HU" sz="2800" dirty="0"/>
              <a:t>Y</a:t>
            </a:r>
            <a:r>
              <a:rPr lang="en-US" sz="2800" dirty="0" err="1"/>
              <a:t>ou</a:t>
            </a:r>
            <a:r>
              <a:rPr lang="en-US" sz="2800" dirty="0"/>
              <a:t> can use it to monitor a broad array of information, such as </a:t>
            </a:r>
            <a:r>
              <a:rPr lang="hu-HU" sz="2800" dirty="0"/>
              <a:t>:</a:t>
            </a:r>
          </a:p>
          <a:p>
            <a:pPr marL="342900" indent="-342900" algn="just">
              <a:lnSpc>
                <a:spcPct val="100000"/>
              </a:lnSpc>
              <a:buFont typeface="Arial" panose="020B0604020202020204" pitchFamily="34" charset="0"/>
              <a:buChar char="•"/>
            </a:pPr>
            <a:r>
              <a:rPr lang="en-US" sz="2800" dirty="0"/>
              <a:t>Request rates, response times, and failure rates</a:t>
            </a:r>
          </a:p>
          <a:p>
            <a:pPr marL="342900" indent="-342900" algn="just">
              <a:lnSpc>
                <a:spcPct val="100000"/>
              </a:lnSpc>
              <a:buFont typeface="Arial" panose="020B0604020202020204" pitchFamily="34" charset="0"/>
              <a:buChar char="•"/>
            </a:pPr>
            <a:r>
              <a:rPr lang="en-US" sz="2800" dirty="0"/>
              <a:t>Dependency rates, response times, and failure rates, to show whether external services are slowing down performance</a:t>
            </a:r>
          </a:p>
          <a:p>
            <a:pPr marL="342900" indent="-342900" algn="just">
              <a:lnSpc>
                <a:spcPct val="100000"/>
              </a:lnSpc>
              <a:buFont typeface="Arial" panose="020B0604020202020204" pitchFamily="34" charset="0"/>
              <a:buChar char="•"/>
            </a:pPr>
            <a:r>
              <a:rPr lang="en-US" sz="2800" dirty="0"/>
              <a:t>Page views and load performance reported by users' browsers</a:t>
            </a:r>
          </a:p>
          <a:p>
            <a:pPr marL="342900" indent="-342900" algn="just">
              <a:lnSpc>
                <a:spcPct val="100000"/>
              </a:lnSpc>
              <a:buFont typeface="Arial" panose="020B0604020202020204" pitchFamily="34" charset="0"/>
              <a:buChar char="•"/>
            </a:pPr>
            <a:r>
              <a:rPr lang="en-US" sz="2800" dirty="0"/>
              <a:t>AJAX calls from web pages, including rates, response times, and failure rates</a:t>
            </a:r>
          </a:p>
          <a:p>
            <a:pPr marL="342900" indent="-342900" algn="just">
              <a:lnSpc>
                <a:spcPct val="100000"/>
              </a:lnSpc>
              <a:buFont typeface="Arial" panose="020B0604020202020204" pitchFamily="34" charset="0"/>
              <a:buChar char="•"/>
            </a:pPr>
            <a:r>
              <a:rPr lang="en-US" sz="2800" dirty="0"/>
              <a:t>User and session counts</a:t>
            </a:r>
          </a:p>
          <a:p>
            <a:pPr marL="342900" indent="-342900" algn="just">
              <a:lnSpc>
                <a:spcPct val="100000"/>
              </a:lnSpc>
              <a:buFont typeface="Arial" panose="020B0604020202020204" pitchFamily="34" charset="0"/>
              <a:buChar char="•"/>
            </a:pPr>
            <a:r>
              <a:rPr lang="en-US" sz="2800" dirty="0"/>
              <a:t>Performance counters from Windows or Linux server machines, such as CPU, memory, and network usage</a:t>
            </a:r>
            <a:endParaRPr lang="hu-HU" sz="2800" dirty="0"/>
          </a:p>
        </p:txBody>
      </p:sp>
    </p:spTree>
    <p:extLst>
      <p:ext uri="{BB962C8B-B14F-4D97-AF65-F5344CB8AC3E}">
        <p14:creationId xmlns:p14="http://schemas.microsoft.com/office/powerpoint/2010/main" val="20881143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BA34682F-C697-4717-A387-9B9C3E3F5782}"/>
              </a:ext>
            </a:extLst>
          </p:cNvPr>
          <p:cNvSpPr>
            <a:spLocks noGrp="1"/>
          </p:cNvSpPr>
          <p:nvPr>
            <p:ph type="ctrTitle"/>
          </p:nvPr>
        </p:nvSpPr>
        <p:spPr>
          <a:xfrm>
            <a:off x="1524000" y="0"/>
            <a:ext cx="9144000" cy="1133157"/>
          </a:xfrm>
        </p:spPr>
        <p:txBody>
          <a:bodyPr>
            <a:normAutofit/>
          </a:bodyPr>
          <a:lstStyle/>
          <a:p>
            <a:r>
              <a:rPr lang="hu-HU" b="1" dirty="0" err="1"/>
              <a:t>Questions</a:t>
            </a:r>
            <a:endParaRPr lang="hu-HU" b="1" dirty="0"/>
          </a:p>
        </p:txBody>
      </p:sp>
      <p:sp>
        <p:nvSpPr>
          <p:cNvPr id="3" name="Alcím 2">
            <a:extLst>
              <a:ext uri="{FF2B5EF4-FFF2-40B4-BE49-F238E27FC236}">
                <a16:creationId xmlns:a16="http://schemas.microsoft.com/office/drawing/2014/main" id="{6F3B4F90-061C-4504-98CB-CBC8C8B033E7}"/>
              </a:ext>
            </a:extLst>
          </p:cNvPr>
          <p:cNvSpPr>
            <a:spLocks noGrp="1"/>
          </p:cNvSpPr>
          <p:nvPr>
            <p:ph type="subTitle" idx="1"/>
          </p:nvPr>
        </p:nvSpPr>
        <p:spPr>
          <a:xfrm>
            <a:off x="358036" y="953900"/>
            <a:ext cx="11475928" cy="5828944"/>
          </a:xfrm>
        </p:spPr>
        <p:txBody>
          <a:bodyPr>
            <a:normAutofit/>
          </a:bodyPr>
          <a:lstStyle/>
          <a:p>
            <a:pPr marL="457200" indent="-457200" algn="just">
              <a:buAutoNum type="arabicPeriod"/>
            </a:pPr>
            <a:r>
              <a:rPr lang="en-US" sz="3600" b="1" dirty="0"/>
              <a:t>Which is not one of the recommendation categories for Azure Advisor</a:t>
            </a:r>
            <a:r>
              <a:rPr lang="hu-HU" sz="3600" b="1" dirty="0"/>
              <a:t>?</a:t>
            </a:r>
          </a:p>
          <a:p>
            <a:pPr marL="457200" indent="-457200" algn="just">
              <a:buAutoNum type="arabicPeriod"/>
            </a:pPr>
            <a:endParaRPr lang="hu-HU" sz="3600" b="1" dirty="0"/>
          </a:p>
          <a:p>
            <a:pPr marL="457200" indent="-457200" algn="just">
              <a:buFont typeface="+mj-lt"/>
              <a:buAutoNum type="alphaUcPeriod"/>
            </a:pPr>
            <a:r>
              <a:rPr lang="hu-HU" sz="3600" dirty="0" err="1"/>
              <a:t>Reliability</a:t>
            </a:r>
            <a:endParaRPr lang="hu-HU" sz="3600" dirty="0"/>
          </a:p>
          <a:p>
            <a:pPr marL="457200" indent="-457200" algn="just">
              <a:buFont typeface="+mj-lt"/>
              <a:buAutoNum type="alphaUcPeriod"/>
            </a:pPr>
            <a:endParaRPr lang="hu-HU" sz="3600" dirty="0"/>
          </a:p>
          <a:p>
            <a:pPr marL="457200" indent="-457200" algn="just">
              <a:buFont typeface="+mj-lt"/>
              <a:buAutoNum type="alphaUcPeriod"/>
            </a:pPr>
            <a:r>
              <a:rPr lang="hu-HU" sz="3600" dirty="0" err="1"/>
              <a:t>Capacity</a:t>
            </a:r>
            <a:endParaRPr lang="hu-HU" sz="3600" dirty="0"/>
          </a:p>
          <a:p>
            <a:pPr marL="457200" indent="-457200" algn="just">
              <a:buFont typeface="+mj-lt"/>
              <a:buAutoNum type="alphaUcPeriod"/>
            </a:pPr>
            <a:endParaRPr lang="hu-HU" sz="3600" dirty="0"/>
          </a:p>
          <a:p>
            <a:pPr marL="457200" indent="-457200" algn="just">
              <a:buFont typeface="+mj-lt"/>
              <a:buAutoNum type="alphaUcPeriod"/>
            </a:pPr>
            <a:r>
              <a:rPr lang="hu-HU" sz="3600" dirty="0"/>
              <a:t>Cost</a:t>
            </a:r>
          </a:p>
        </p:txBody>
      </p:sp>
    </p:spTree>
    <p:extLst>
      <p:ext uri="{BB962C8B-B14F-4D97-AF65-F5344CB8AC3E}">
        <p14:creationId xmlns:p14="http://schemas.microsoft.com/office/powerpoint/2010/main" val="9782188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BA34682F-C697-4717-A387-9B9C3E3F5782}"/>
              </a:ext>
            </a:extLst>
          </p:cNvPr>
          <p:cNvSpPr>
            <a:spLocks noGrp="1"/>
          </p:cNvSpPr>
          <p:nvPr>
            <p:ph type="ctrTitle"/>
          </p:nvPr>
        </p:nvSpPr>
        <p:spPr>
          <a:xfrm>
            <a:off x="1524000" y="0"/>
            <a:ext cx="9144000" cy="1133157"/>
          </a:xfrm>
        </p:spPr>
        <p:txBody>
          <a:bodyPr>
            <a:normAutofit/>
          </a:bodyPr>
          <a:lstStyle/>
          <a:p>
            <a:r>
              <a:rPr lang="hu-HU" b="1" dirty="0" err="1"/>
              <a:t>Questions</a:t>
            </a:r>
            <a:endParaRPr lang="hu-HU" b="1" dirty="0"/>
          </a:p>
        </p:txBody>
      </p:sp>
      <p:sp>
        <p:nvSpPr>
          <p:cNvPr id="3" name="Alcím 2">
            <a:extLst>
              <a:ext uri="{FF2B5EF4-FFF2-40B4-BE49-F238E27FC236}">
                <a16:creationId xmlns:a16="http://schemas.microsoft.com/office/drawing/2014/main" id="{6F3B4F90-061C-4504-98CB-CBC8C8B033E7}"/>
              </a:ext>
            </a:extLst>
          </p:cNvPr>
          <p:cNvSpPr>
            <a:spLocks noGrp="1"/>
          </p:cNvSpPr>
          <p:nvPr>
            <p:ph type="subTitle" idx="1"/>
          </p:nvPr>
        </p:nvSpPr>
        <p:spPr>
          <a:xfrm>
            <a:off x="358036" y="953900"/>
            <a:ext cx="11475928" cy="5828944"/>
          </a:xfrm>
        </p:spPr>
        <p:txBody>
          <a:bodyPr>
            <a:normAutofit/>
          </a:bodyPr>
          <a:lstStyle/>
          <a:p>
            <a:pPr algn="just"/>
            <a:r>
              <a:rPr lang="hu-HU" sz="3600" b="1" dirty="0"/>
              <a:t>2.</a:t>
            </a:r>
            <a:r>
              <a:rPr lang="hu-HU" sz="3600" dirty="0"/>
              <a:t> </a:t>
            </a:r>
            <a:r>
              <a:rPr lang="en-US" sz="3600" b="1" dirty="0"/>
              <a:t>You receive an email notification that virtual machines (VMs) in an Azure region where you have VMs deployed is experiencing an outage. Which component of Azure Service Health will let you know if your application is impacted</a:t>
            </a:r>
            <a:r>
              <a:rPr lang="hu-HU" sz="3600" b="1" dirty="0"/>
              <a:t>?</a:t>
            </a:r>
          </a:p>
          <a:p>
            <a:pPr algn="just"/>
            <a:endParaRPr lang="hu-HU" sz="3600" b="1" dirty="0"/>
          </a:p>
          <a:p>
            <a:pPr marL="457200" indent="-457200" algn="just">
              <a:buFont typeface="+mj-lt"/>
              <a:buAutoNum type="alphaUcPeriod"/>
            </a:pPr>
            <a:r>
              <a:rPr lang="en-US" sz="3600" dirty="0"/>
              <a:t>Azure status</a:t>
            </a:r>
          </a:p>
          <a:p>
            <a:pPr marL="457200" indent="-457200" algn="just">
              <a:buFont typeface="+mj-lt"/>
              <a:buAutoNum type="alphaUcPeriod"/>
            </a:pPr>
            <a:endParaRPr lang="en-US" sz="3600" dirty="0"/>
          </a:p>
          <a:p>
            <a:pPr marL="457200" indent="-457200" algn="just">
              <a:buFont typeface="+mj-lt"/>
              <a:buAutoNum type="alphaUcPeriod"/>
            </a:pPr>
            <a:r>
              <a:rPr lang="en-US" sz="3600" dirty="0"/>
              <a:t>Service health</a:t>
            </a:r>
          </a:p>
          <a:p>
            <a:pPr marL="457200" indent="-457200" algn="just">
              <a:buFont typeface="+mj-lt"/>
              <a:buAutoNum type="alphaUcPeriod"/>
            </a:pPr>
            <a:endParaRPr lang="en-US" sz="3600" dirty="0"/>
          </a:p>
          <a:p>
            <a:pPr marL="457200" indent="-457200" algn="just">
              <a:buFont typeface="+mj-lt"/>
              <a:buAutoNum type="alphaUcPeriod"/>
            </a:pPr>
            <a:r>
              <a:rPr lang="en-US" sz="3600" dirty="0"/>
              <a:t>Resource health</a:t>
            </a:r>
            <a:endParaRPr lang="hu-HU" sz="3600" dirty="0"/>
          </a:p>
        </p:txBody>
      </p:sp>
    </p:spTree>
    <p:extLst>
      <p:ext uri="{BB962C8B-B14F-4D97-AF65-F5344CB8AC3E}">
        <p14:creationId xmlns:p14="http://schemas.microsoft.com/office/powerpoint/2010/main" val="4857714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AD86291-A3E6-7E8A-545F-A54E539BE8F7}"/>
              </a:ext>
            </a:extLst>
          </p:cNvPr>
          <p:cNvSpPr>
            <a:spLocks noGrp="1"/>
          </p:cNvSpPr>
          <p:nvPr>
            <p:ph type="title"/>
          </p:nvPr>
        </p:nvSpPr>
        <p:spPr/>
        <p:txBody>
          <a:bodyPr>
            <a:noAutofit/>
          </a:bodyPr>
          <a:lstStyle/>
          <a:p>
            <a:r>
              <a:rPr lang="en-US" sz="3600" b="1" noProof="0" dirty="0"/>
              <a:t>Tools for interacting with Azure</a:t>
            </a:r>
            <a:endParaRPr lang="en-US" sz="3600" b="1" dirty="0"/>
          </a:p>
        </p:txBody>
      </p:sp>
      <p:grpSp>
        <p:nvGrpSpPr>
          <p:cNvPr id="31" name="Group 30">
            <a:extLst>
              <a:ext uri="{FF2B5EF4-FFF2-40B4-BE49-F238E27FC236}">
                <a16:creationId xmlns:a16="http://schemas.microsoft.com/office/drawing/2014/main" id="{88B43A6A-04FB-5EB3-4F30-F1AD63E511D2}"/>
              </a:ext>
              <a:ext uri="{C183D7F6-B498-43B3-948B-1728B52AA6E4}">
                <adec:decorative xmlns:adec="http://schemas.microsoft.com/office/drawing/2017/decorative" val="1"/>
              </a:ext>
            </a:extLst>
          </p:cNvPr>
          <p:cNvGrpSpPr/>
          <p:nvPr/>
        </p:nvGrpSpPr>
        <p:grpSpPr>
          <a:xfrm>
            <a:off x="588261" y="1581150"/>
            <a:ext cx="11011602" cy="4691634"/>
            <a:chOff x="588261" y="1581150"/>
            <a:chExt cx="11011602" cy="4691634"/>
          </a:xfrm>
        </p:grpSpPr>
        <p:sp>
          <p:nvSpPr>
            <p:cNvPr id="7" name="Rectangle 6">
              <a:extLst>
                <a:ext uri="{FF2B5EF4-FFF2-40B4-BE49-F238E27FC236}">
                  <a16:creationId xmlns:a16="http://schemas.microsoft.com/office/drawing/2014/main" id="{363600FE-2BB4-FBE5-056D-DDA18FAACBAD}"/>
                </a:ext>
              </a:extLst>
            </p:cNvPr>
            <p:cNvSpPr/>
            <p:nvPr/>
          </p:nvSpPr>
          <p:spPr bwMode="auto">
            <a:xfrm>
              <a:off x="588261" y="1581150"/>
              <a:ext cx="11011602" cy="4691634"/>
            </a:xfrm>
            <a:prstGeom prst="rect">
              <a:avLst/>
            </a:prstGeom>
            <a:solidFill>
              <a:schemeClr val="bg1"/>
            </a:solidFill>
            <a:ln w="190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8" name="Group 7">
              <a:extLst>
                <a:ext uri="{FF2B5EF4-FFF2-40B4-BE49-F238E27FC236}">
                  <a16:creationId xmlns:a16="http://schemas.microsoft.com/office/drawing/2014/main" id="{763025AB-60E5-D866-72E9-BB0F713D9CFE}"/>
                </a:ext>
                <a:ext uri="{C183D7F6-B498-43B3-948B-1728B52AA6E4}">
                  <adec:decorative xmlns:adec="http://schemas.microsoft.com/office/drawing/2017/decorative" val="1"/>
                </a:ext>
              </a:extLst>
            </p:cNvPr>
            <p:cNvGrpSpPr/>
            <p:nvPr/>
          </p:nvGrpSpPr>
          <p:grpSpPr>
            <a:xfrm>
              <a:off x="2091406" y="2682022"/>
              <a:ext cx="8005313" cy="2489891"/>
              <a:chOff x="68768" y="1715807"/>
              <a:chExt cx="8005313" cy="2489891"/>
            </a:xfrm>
          </p:grpSpPr>
          <p:sp>
            <p:nvSpPr>
              <p:cNvPr id="9" name="Rectangle 8">
                <a:extLst>
                  <a:ext uri="{FF2B5EF4-FFF2-40B4-BE49-F238E27FC236}">
                    <a16:creationId xmlns:a16="http://schemas.microsoft.com/office/drawing/2014/main" id="{75C3F024-BFCB-6BA3-9F11-21A0D383503C}"/>
                  </a:ext>
                </a:extLst>
              </p:cNvPr>
              <p:cNvSpPr/>
              <p:nvPr/>
            </p:nvSpPr>
            <p:spPr bwMode="auto">
              <a:xfrm>
                <a:off x="68768" y="1715807"/>
                <a:ext cx="8005313" cy="2489891"/>
              </a:xfrm>
              <a:prstGeom prst="rect">
                <a:avLst/>
              </a:prstGeom>
              <a:solidFill>
                <a:schemeClr val="bg1">
                  <a:lumMod val="9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solidFill>
                    <a:schemeClr val="tx1"/>
                  </a:solidFill>
                  <a:ea typeface="Segoe UI" pitchFamily="34" charset="0"/>
                  <a:cs typeface="Segoe UI" pitchFamily="34" charset="0"/>
                </a:endParaRPr>
              </a:p>
            </p:txBody>
          </p:sp>
          <p:grpSp>
            <p:nvGrpSpPr>
              <p:cNvPr id="10" name="Group 9">
                <a:extLst>
                  <a:ext uri="{FF2B5EF4-FFF2-40B4-BE49-F238E27FC236}">
                    <a16:creationId xmlns:a16="http://schemas.microsoft.com/office/drawing/2014/main" id="{49ADD64F-233B-3CC8-1D1C-9E1E88EFBD78}"/>
                  </a:ext>
                </a:extLst>
              </p:cNvPr>
              <p:cNvGrpSpPr/>
              <p:nvPr/>
            </p:nvGrpSpPr>
            <p:grpSpPr>
              <a:xfrm>
                <a:off x="460859" y="1861195"/>
                <a:ext cx="7423828" cy="2171866"/>
                <a:chOff x="754157" y="2068229"/>
                <a:chExt cx="7423828" cy="2171866"/>
              </a:xfrm>
            </p:grpSpPr>
            <p:grpSp>
              <p:nvGrpSpPr>
                <p:cNvPr id="11" name="Group 10">
                  <a:extLst>
                    <a:ext uri="{FF2B5EF4-FFF2-40B4-BE49-F238E27FC236}">
                      <a16:creationId xmlns:a16="http://schemas.microsoft.com/office/drawing/2014/main" id="{5752D3BE-E60F-315F-FDC7-48EFCE660D79}"/>
                    </a:ext>
                  </a:extLst>
                </p:cNvPr>
                <p:cNvGrpSpPr/>
                <p:nvPr/>
              </p:nvGrpSpPr>
              <p:grpSpPr>
                <a:xfrm>
                  <a:off x="754157" y="2075609"/>
                  <a:ext cx="3610566" cy="960262"/>
                  <a:chOff x="3790898" y="5423282"/>
                  <a:chExt cx="3610566" cy="960262"/>
                </a:xfrm>
              </p:grpSpPr>
              <p:sp>
                <p:nvSpPr>
                  <p:cNvPr id="28" name="Rectangle: Rounded Corners 27">
                    <a:extLst>
                      <a:ext uri="{FF2B5EF4-FFF2-40B4-BE49-F238E27FC236}">
                        <a16:creationId xmlns:a16="http://schemas.microsoft.com/office/drawing/2014/main" id="{9BD51AFF-4287-C0B5-0108-01BA5C2F2AA8}"/>
                      </a:ext>
                    </a:extLst>
                  </p:cNvPr>
                  <p:cNvSpPr/>
                  <p:nvPr/>
                </p:nvSpPr>
                <p:spPr bwMode="auto">
                  <a:xfrm>
                    <a:off x="3790898" y="5423282"/>
                    <a:ext cx="3610566" cy="960262"/>
                  </a:xfrm>
                  <a:prstGeom prst="roundRect">
                    <a:avLst/>
                  </a:prstGeom>
                  <a:solidFill>
                    <a:schemeClr val="bg1">
                      <a:lumMod val="8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solidFill>
                        <a:schemeClr val="tx1"/>
                      </a:solidFill>
                      <a:ea typeface="Segoe UI" pitchFamily="34" charset="0"/>
                      <a:cs typeface="Segoe UI" pitchFamily="34" charset="0"/>
                    </a:endParaRPr>
                  </a:p>
                </p:txBody>
              </p:sp>
              <p:pic>
                <p:nvPicPr>
                  <p:cNvPr id="29" name="Graphic 28">
                    <a:extLst>
                      <a:ext uri="{FF2B5EF4-FFF2-40B4-BE49-F238E27FC236}">
                        <a16:creationId xmlns:a16="http://schemas.microsoft.com/office/drawing/2014/main" id="{403D5C6B-D4FE-03E9-C694-DBF13929B4E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900346" y="5466459"/>
                    <a:ext cx="859148" cy="859148"/>
                  </a:xfrm>
                  <a:prstGeom prst="rect">
                    <a:avLst/>
                  </a:prstGeom>
                </p:spPr>
              </p:pic>
              <p:sp>
                <p:nvSpPr>
                  <p:cNvPr id="30" name="TextBox 29">
                    <a:extLst>
                      <a:ext uri="{FF2B5EF4-FFF2-40B4-BE49-F238E27FC236}">
                        <a16:creationId xmlns:a16="http://schemas.microsoft.com/office/drawing/2014/main" id="{58E40905-9225-0CB1-486F-B78A3A261BDE}"/>
                      </a:ext>
                    </a:extLst>
                  </p:cNvPr>
                  <p:cNvSpPr txBox="1"/>
                  <p:nvPr/>
                </p:nvSpPr>
                <p:spPr>
                  <a:xfrm>
                    <a:off x="4376469" y="5589481"/>
                    <a:ext cx="3024995" cy="627864"/>
                  </a:xfrm>
                  <a:prstGeom prst="rect">
                    <a:avLst/>
                  </a:prstGeom>
                  <a:noFill/>
                </p:spPr>
                <p:txBody>
                  <a:bodyPr wrap="square" lIns="182880" tIns="146304" rIns="182880" bIns="146304" rtlCol="0">
                    <a:spAutoFit/>
                  </a:bodyPr>
                  <a:lstStyle/>
                  <a:p>
                    <a:pPr algn="ctr">
                      <a:lnSpc>
                        <a:spcPct val="90000"/>
                      </a:lnSpc>
                      <a:spcAft>
                        <a:spcPts val="600"/>
                      </a:spcAft>
                    </a:pPr>
                    <a:r>
                      <a:rPr lang="en-US" sz="2400" dirty="0"/>
                      <a:t>Azure portal</a:t>
                    </a:r>
                  </a:p>
                </p:txBody>
              </p:sp>
            </p:grpSp>
            <p:grpSp>
              <p:nvGrpSpPr>
                <p:cNvPr id="12" name="Group 11">
                  <a:extLst>
                    <a:ext uri="{FF2B5EF4-FFF2-40B4-BE49-F238E27FC236}">
                      <a16:creationId xmlns:a16="http://schemas.microsoft.com/office/drawing/2014/main" id="{A4FBBC24-BB2E-BECE-1B90-6DCA5456951E}"/>
                    </a:ext>
                  </a:extLst>
                </p:cNvPr>
                <p:cNvGrpSpPr/>
                <p:nvPr/>
              </p:nvGrpSpPr>
              <p:grpSpPr>
                <a:xfrm>
                  <a:off x="4539555" y="3238525"/>
                  <a:ext cx="3638430" cy="1001570"/>
                  <a:chOff x="3809041" y="5387870"/>
                  <a:chExt cx="3638430" cy="1001570"/>
                </a:xfrm>
              </p:grpSpPr>
              <p:sp>
                <p:nvSpPr>
                  <p:cNvPr id="25" name="Rectangle: Rounded Corners 24">
                    <a:extLst>
                      <a:ext uri="{FF2B5EF4-FFF2-40B4-BE49-F238E27FC236}">
                        <a16:creationId xmlns:a16="http://schemas.microsoft.com/office/drawing/2014/main" id="{7D031571-114C-60EB-4157-5CDC45AC8CE1}"/>
                      </a:ext>
                    </a:extLst>
                  </p:cNvPr>
                  <p:cNvSpPr/>
                  <p:nvPr/>
                </p:nvSpPr>
                <p:spPr bwMode="auto">
                  <a:xfrm>
                    <a:off x="3809041" y="5429178"/>
                    <a:ext cx="3610566" cy="960262"/>
                  </a:xfrm>
                  <a:prstGeom prst="roundRect">
                    <a:avLst/>
                  </a:prstGeom>
                  <a:solidFill>
                    <a:schemeClr val="bg1">
                      <a:lumMod val="8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solidFill>
                        <a:schemeClr val="tx1"/>
                      </a:solidFill>
                      <a:ea typeface="Segoe UI" pitchFamily="34" charset="0"/>
                      <a:cs typeface="Segoe UI" pitchFamily="34" charset="0"/>
                    </a:endParaRPr>
                  </a:p>
                </p:txBody>
              </p:sp>
              <p:pic>
                <p:nvPicPr>
                  <p:cNvPr id="26" name="Graphic 25">
                    <a:extLst>
                      <a:ext uri="{FF2B5EF4-FFF2-40B4-BE49-F238E27FC236}">
                        <a16:creationId xmlns:a16="http://schemas.microsoft.com/office/drawing/2014/main" id="{EC3C42F5-E5C9-BE69-3EA0-AE52D436177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3900346" y="5466459"/>
                    <a:ext cx="859148" cy="859148"/>
                  </a:xfrm>
                  <a:prstGeom prst="rect">
                    <a:avLst/>
                  </a:prstGeom>
                </p:spPr>
              </p:pic>
              <p:sp>
                <p:nvSpPr>
                  <p:cNvPr id="27" name="TextBox 26">
                    <a:extLst>
                      <a:ext uri="{FF2B5EF4-FFF2-40B4-BE49-F238E27FC236}">
                        <a16:creationId xmlns:a16="http://schemas.microsoft.com/office/drawing/2014/main" id="{659E6158-57DB-9C26-3096-A29018E6D1F4}"/>
                      </a:ext>
                    </a:extLst>
                  </p:cNvPr>
                  <p:cNvSpPr txBox="1"/>
                  <p:nvPr/>
                </p:nvSpPr>
                <p:spPr>
                  <a:xfrm>
                    <a:off x="4376469" y="5387870"/>
                    <a:ext cx="3071002" cy="960263"/>
                  </a:xfrm>
                  <a:prstGeom prst="rect">
                    <a:avLst/>
                  </a:prstGeom>
                  <a:noFill/>
                </p:spPr>
                <p:txBody>
                  <a:bodyPr wrap="square" lIns="182880" tIns="146304" rIns="182880" bIns="146304" rtlCol="0">
                    <a:spAutoFit/>
                  </a:bodyPr>
                  <a:lstStyle/>
                  <a:p>
                    <a:pPr algn="ctr">
                      <a:lnSpc>
                        <a:spcPct val="90000"/>
                      </a:lnSpc>
                      <a:spcAft>
                        <a:spcPts val="600"/>
                      </a:spcAft>
                    </a:pPr>
                    <a:r>
                      <a:rPr lang="en-US" sz="2400" dirty="0"/>
                      <a:t>Command-Line Interface (CLI) </a:t>
                    </a:r>
                  </a:p>
                </p:txBody>
              </p:sp>
            </p:grpSp>
            <p:grpSp>
              <p:nvGrpSpPr>
                <p:cNvPr id="13" name="Group 12">
                  <a:extLst>
                    <a:ext uri="{FF2B5EF4-FFF2-40B4-BE49-F238E27FC236}">
                      <a16:creationId xmlns:a16="http://schemas.microsoft.com/office/drawing/2014/main" id="{6A0E0DD6-15B2-C8CC-DF4D-FDDDDBF52E4F}"/>
                    </a:ext>
                  </a:extLst>
                </p:cNvPr>
                <p:cNvGrpSpPr/>
                <p:nvPr/>
              </p:nvGrpSpPr>
              <p:grpSpPr>
                <a:xfrm>
                  <a:off x="4521413" y="2068229"/>
                  <a:ext cx="3610566" cy="960262"/>
                  <a:chOff x="3790898" y="5423282"/>
                  <a:chExt cx="3610566" cy="960262"/>
                </a:xfrm>
              </p:grpSpPr>
              <p:sp>
                <p:nvSpPr>
                  <p:cNvPr id="22" name="Rectangle: Rounded Corners 21">
                    <a:extLst>
                      <a:ext uri="{FF2B5EF4-FFF2-40B4-BE49-F238E27FC236}">
                        <a16:creationId xmlns:a16="http://schemas.microsoft.com/office/drawing/2014/main" id="{82E421EA-6EC1-C2F4-C01E-A89E3AADCDE5}"/>
                      </a:ext>
                    </a:extLst>
                  </p:cNvPr>
                  <p:cNvSpPr/>
                  <p:nvPr/>
                </p:nvSpPr>
                <p:spPr bwMode="auto">
                  <a:xfrm>
                    <a:off x="3790898" y="5423282"/>
                    <a:ext cx="3610566" cy="960262"/>
                  </a:xfrm>
                  <a:prstGeom prst="roundRect">
                    <a:avLst/>
                  </a:prstGeom>
                  <a:solidFill>
                    <a:schemeClr val="bg1">
                      <a:lumMod val="8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solidFill>
                        <a:schemeClr val="tx1"/>
                      </a:solidFill>
                      <a:ea typeface="Segoe UI" pitchFamily="34" charset="0"/>
                      <a:cs typeface="Segoe UI" pitchFamily="34" charset="0"/>
                    </a:endParaRPr>
                  </a:p>
                </p:txBody>
              </p:sp>
              <p:pic>
                <p:nvPicPr>
                  <p:cNvPr id="23" name="Graphic 22">
                    <a:extLst>
                      <a:ext uri="{FF2B5EF4-FFF2-40B4-BE49-F238E27FC236}">
                        <a16:creationId xmlns:a16="http://schemas.microsoft.com/office/drawing/2014/main" id="{B47EC6FD-753A-637A-7DCF-58C6DC45961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3900346" y="5466459"/>
                    <a:ext cx="859148" cy="859148"/>
                  </a:xfrm>
                  <a:prstGeom prst="rect">
                    <a:avLst/>
                  </a:prstGeom>
                </p:spPr>
              </p:pic>
              <p:sp>
                <p:nvSpPr>
                  <p:cNvPr id="24" name="TextBox 23">
                    <a:extLst>
                      <a:ext uri="{FF2B5EF4-FFF2-40B4-BE49-F238E27FC236}">
                        <a16:creationId xmlns:a16="http://schemas.microsoft.com/office/drawing/2014/main" id="{7C1E9394-3619-66EE-5742-2993D2FCF4E4}"/>
                      </a:ext>
                    </a:extLst>
                  </p:cNvPr>
                  <p:cNvSpPr txBox="1"/>
                  <p:nvPr/>
                </p:nvSpPr>
                <p:spPr>
                  <a:xfrm>
                    <a:off x="4551437" y="5589481"/>
                    <a:ext cx="2850027" cy="627864"/>
                  </a:xfrm>
                  <a:prstGeom prst="rect">
                    <a:avLst/>
                  </a:prstGeom>
                  <a:noFill/>
                </p:spPr>
                <p:txBody>
                  <a:bodyPr wrap="square" lIns="182880" tIns="146304" rIns="182880" bIns="146304" rtlCol="0">
                    <a:spAutoFit/>
                  </a:bodyPr>
                  <a:lstStyle/>
                  <a:p>
                    <a:pPr algn="ctr">
                      <a:lnSpc>
                        <a:spcPct val="90000"/>
                      </a:lnSpc>
                      <a:spcAft>
                        <a:spcPts val="600"/>
                      </a:spcAft>
                    </a:pPr>
                    <a:r>
                      <a:rPr lang="en-US" sz="2400" dirty="0"/>
                      <a:t>Azure PowerShell</a:t>
                    </a:r>
                  </a:p>
                </p:txBody>
              </p:sp>
            </p:grpSp>
            <p:grpSp>
              <p:nvGrpSpPr>
                <p:cNvPr id="14" name="Group 13">
                  <a:extLst>
                    <a:ext uri="{FF2B5EF4-FFF2-40B4-BE49-F238E27FC236}">
                      <a16:creationId xmlns:a16="http://schemas.microsoft.com/office/drawing/2014/main" id="{3306758D-0D9B-2D28-A1F6-D691AA574840}"/>
                    </a:ext>
                  </a:extLst>
                </p:cNvPr>
                <p:cNvGrpSpPr/>
                <p:nvPr/>
              </p:nvGrpSpPr>
              <p:grpSpPr>
                <a:xfrm>
                  <a:off x="754157" y="3279833"/>
                  <a:ext cx="3610566" cy="960262"/>
                  <a:chOff x="23643" y="4259372"/>
                  <a:chExt cx="3610566" cy="960262"/>
                </a:xfrm>
              </p:grpSpPr>
              <p:sp>
                <p:nvSpPr>
                  <p:cNvPr id="15" name="Rectangle: Rounded Corners 14">
                    <a:extLst>
                      <a:ext uri="{FF2B5EF4-FFF2-40B4-BE49-F238E27FC236}">
                        <a16:creationId xmlns:a16="http://schemas.microsoft.com/office/drawing/2014/main" id="{F0F3670C-5A78-DCAE-772D-BBF431735A86}"/>
                      </a:ext>
                    </a:extLst>
                  </p:cNvPr>
                  <p:cNvSpPr/>
                  <p:nvPr/>
                </p:nvSpPr>
                <p:spPr bwMode="auto">
                  <a:xfrm>
                    <a:off x="23643" y="4259372"/>
                    <a:ext cx="3610566" cy="960262"/>
                  </a:xfrm>
                  <a:prstGeom prst="roundRect">
                    <a:avLst/>
                  </a:prstGeom>
                  <a:solidFill>
                    <a:schemeClr val="bg1">
                      <a:lumMod val="8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solidFill>
                        <a:schemeClr val="tx1"/>
                      </a:solidFill>
                      <a:ea typeface="Segoe UI" pitchFamily="34" charset="0"/>
                      <a:cs typeface="Segoe UI" pitchFamily="34" charset="0"/>
                    </a:endParaRPr>
                  </a:p>
                </p:txBody>
              </p:sp>
              <p:pic>
                <p:nvPicPr>
                  <p:cNvPr id="16" name="Graphic 15">
                    <a:extLst>
                      <a:ext uri="{FF2B5EF4-FFF2-40B4-BE49-F238E27FC236}">
                        <a16:creationId xmlns:a16="http://schemas.microsoft.com/office/drawing/2014/main" id="{78CCACB6-0AAD-6DB4-0038-1D3801F6D2F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133091" y="4302549"/>
                    <a:ext cx="859148" cy="859148"/>
                  </a:xfrm>
                  <a:prstGeom prst="rect">
                    <a:avLst/>
                  </a:prstGeom>
                </p:spPr>
              </p:pic>
              <p:sp>
                <p:nvSpPr>
                  <p:cNvPr id="21" name="TextBox 20">
                    <a:extLst>
                      <a:ext uri="{FF2B5EF4-FFF2-40B4-BE49-F238E27FC236}">
                        <a16:creationId xmlns:a16="http://schemas.microsoft.com/office/drawing/2014/main" id="{B90C6BB8-30B7-A69F-5799-0CEC593D5B35}"/>
                      </a:ext>
                    </a:extLst>
                  </p:cNvPr>
                  <p:cNvSpPr txBox="1"/>
                  <p:nvPr/>
                </p:nvSpPr>
                <p:spPr>
                  <a:xfrm>
                    <a:off x="784182" y="4425571"/>
                    <a:ext cx="2850027" cy="627864"/>
                  </a:xfrm>
                  <a:prstGeom prst="rect">
                    <a:avLst/>
                  </a:prstGeom>
                  <a:noFill/>
                </p:spPr>
                <p:txBody>
                  <a:bodyPr wrap="square" lIns="182880" tIns="146304" rIns="182880" bIns="146304" rtlCol="0">
                    <a:spAutoFit/>
                  </a:bodyPr>
                  <a:lstStyle/>
                  <a:p>
                    <a:pPr algn="ctr">
                      <a:lnSpc>
                        <a:spcPct val="90000"/>
                      </a:lnSpc>
                      <a:spcAft>
                        <a:spcPts val="600"/>
                      </a:spcAft>
                    </a:pPr>
                    <a:r>
                      <a:rPr lang="en-US" sz="2400" dirty="0"/>
                      <a:t>Azure Cloud Shell</a:t>
                    </a:r>
                  </a:p>
                </p:txBody>
              </p:sp>
            </p:grpSp>
          </p:grpSp>
        </p:grpSp>
      </p:grpSp>
      <p:sp>
        <p:nvSpPr>
          <p:cNvPr id="32" name="Footer Placeholder 31">
            <a:extLst>
              <a:ext uri="{FF2B5EF4-FFF2-40B4-BE49-F238E27FC236}">
                <a16:creationId xmlns:a16="http://schemas.microsoft.com/office/drawing/2014/main" id="{2EA86FF4-CFBC-0244-20D3-161D2C1A362C}"/>
              </a:ext>
            </a:extLst>
          </p:cNvPr>
          <p:cNvSpPr>
            <a:spLocks noGrp="1"/>
          </p:cNvSpPr>
          <p:nvPr>
            <p:ph type="ftr" sz="quarter" idx="3"/>
          </p:nvPr>
        </p:nvSpPr>
        <p:spPr/>
        <p:txBody>
          <a:bodyPr/>
          <a:lstStyle/>
          <a:p>
            <a:pPr defTabSz="914367">
              <a:defRPr/>
            </a:pPr>
            <a:r>
              <a:rPr lang="en-US" dirty="0">
                <a:solidFill>
                  <a:srgbClr val="000000"/>
                </a:solidFill>
              </a:rPr>
              <a:t>© Copyright Microsoft Corporation. All rights reserved.</a:t>
            </a:r>
          </a:p>
        </p:txBody>
      </p:sp>
    </p:spTree>
    <p:extLst>
      <p:ext uri="{BB962C8B-B14F-4D97-AF65-F5344CB8AC3E}">
        <p14:creationId xmlns:p14="http://schemas.microsoft.com/office/powerpoint/2010/main" val="810489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BA34682F-C697-4717-A387-9B9C3E3F5782}"/>
              </a:ext>
            </a:extLst>
          </p:cNvPr>
          <p:cNvSpPr>
            <a:spLocks noGrp="1"/>
          </p:cNvSpPr>
          <p:nvPr>
            <p:ph type="ctrTitle"/>
          </p:nvPr>
        </p:nvSpPr>
        <p:spPr>
          <a:xfrm>
            <a:off x="1459281" y="0"/>
            <a:ext cx="9144000" cy="1133157"/>
          </a:xfrm>
        </p:spPr>
        <p:txBody>
          <a:bodyPr>
            <a:normAutofit/>
          </a:bodyPr>
          <a:lstStyle/>
          <a:p>
            <a:r>
              <a:rPr lang="hu-HU" b="1" dirty="0" err="1"/>
              <a:t>Azure</a:t>
            </a:r>
            <a:r>
              <a:rPr lang="hu-HU" b="1" dirty="0"/>
              <a:t> </a:t>
            </a:r>
            <a:r>
              <a:rPr lang="hu-HU" b="1" dirty="0" err="1"/>
              <a:t>Cloud</a:t>
            </a:r>
            <a:r>
              <a:rPr lang="hu-HU" b="1" dirty="0"/>
              <a:t> Shell</a:t>
            </a:r>
          </a:p>
        </p:txBody>
      </p:sp>
      <p:sp>
        <p:nvSpPr>
          <p:cNvPr id="3" name="Alcím 2">
            <a:extLst>
              <a:ext uri="{FF2B5EF4-FFF2-40B4-BE49-F238E27FC236}">
                <a16:creationId xmlns:a16="http://schemas.microsoft.com/office/drawing/2014/main" id="{6F3B4F90-061C-4504-98CB-CBC8C8B033E7}"/>
              </a:ext>
            </a:extLst>
          </p:cNvPr>
          <p:cNvSpPr>
            <a:spLocks noGrp="1"/>
          </p:cNvSpPr>
          <p:nvPr>
            <p:ph type="subTitle" idx="1"/>
          </p:nvPr>
        </p:nvSpPr>
        <p:spPr>
          <a:xfrm>
            <a:off x="358036" y="927912"/>
            <a:ext cx="11475928" cy="5002175"/>
          </a:xfrm>
        </p:spPr>
        <p:txBody>
          <a:bodyPr>
            <a:normAutofit/>
          </a:bodyPr>
          <a:lstStyle/>
          <a:p>
            <a:pPr marL="342900" indent="-342900" algn="just">
              <a:lnSpc>
                <a:spcPct val="100000"/>
              </a:lnSpc>
              <a:buFont typeface="Arial" panose="020B0604020202020204" pitchFamily="34" charset="0"/>
              <a:buChar char="•"/>
            </a:pPr>
            <a:endParaRPr lang="hu-HU" dirty="0"/>
          </a:p>
        </p:txBody>
      </p:sp>
      <p:pic>
        <p:nvPicPr>
          <p:cNvPr id="6" name="Kép 5">
            <a:extLst>
              <a:ext uri="{FF2B5EF4-FFF2-40B4-BE49-F238E27FC236}">
                <a16:creationId xmlns:a16="http://schemas.microsoft.com/office/drawing/2014/main" id="{276034F9-5E4F-45E1-AFE8-D447CF8DCF7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3143" y="1133157"/>
            <a:ext cx="11685714" cy="4933333"/>
          </a:xfrm>
          <a:prstGeom prst="rect">
            <a:avLst/>
          </a:prstGeom>
        </p:spPr>
      </p:pic>
    </p:spTree>
    <p:extLst>
      <p:ext uri="{BB962C8B-B14F-4D97-AF65-F5344CB8AC3E}">
        <p14:creationId xmlns:p14="http://schemas.microsoft.com/office/powerpoint/2010/main" val="18189713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3639CD55-DA1C-988E-73F6-78642D5AF827}"/>
              </a:ext>
            </a:extLst>
          </p:cNvPr>
          <p:cNvSpPr>
            <a:spLocks noGrp="1"/>
          </p:cNvSpPr>
          <p:nvPr>
            <p:ph type="title"/>
          </p:nvPr>
        </p:nvSpPr>
        <p:spPr/>
        <p:txBody>
          <a:bodyPr>
            <a:noAutofit/>
          </a:bodyPr>
          <a:lstStyle/>
          <a:p>
            <a:r>
              <a:rPr lang="en-US" sz="3600" b="1" dirty="0"/>
              <a:t>Azure Arc</a:t>
            </a:r>
          </a:p>
        </p:txBody>
      </p:sp>
      <p:pic>
        <p:nvPicPr>
          <p:cNvPr id="11" name="Content Placeholder 6" descr="Illustration showing Azure Arc working with Azure Resource Manager to manage on-premises, multi-cloud, and edge environments).">
            <a:extLst>
              <a:ext uri="{FF2B5EF4-FFF2-40B4-BE49-F238E27FC236}">
                <a16:creationId xmlns:a16="http://schemas.microsoft.com/office/drawing/2014/main" id="{FADAE457-3775-7453-FD7B-E07FEF2E729D}"/>
              </a:ext>
            </a:extLst>
          </p:cNvPr>
          <p:cNvPicPr>
            <a:picLocks/>
          </p:cNvPicPr>
          <p:nvPr/>
        </p:nvPicPr>
        <p:blipFill rotWithShape="1">
          <a:blip r:embed="rId3">
            <a:extLst>
              <a:ext uri="{28A0092B-C50C-407E-A947-70E740481C1C}">
                <a14:useLocalDpi xmlns:a14="http://schemas.microsoft.com/office/drawing/2010/main" val="0"/>
              </a:ext>
            </a:extLst>
          </a:blip>
          <a:srcRect l="-2231" t="-18901" r="-2231" b="-18901"/>
          <a:stretch/>
        </p:blipFill>
        <p:spPr>
          <a:xfrm>
            <a:off x="588261" y="1581150"/>
            <a:ext cx="11011602" cy="4691634"/>
          </a:xfrm>
          <a:prstGeom prst="rect">
            <a:avLst/>
          </a:prstGeom>
          <a:ln w="19050">
            <a:solidFill>
              <a:schemeClr val="accent4"/>
            </a:solidFill>
          </a:ln>
        </p:spPr>
      </p:pic>
      <p:sp>
        <p:nvSpPr>
          <p:cNvPr id="12" name="Footer Placeholder 11">
            <a:extLst>
              <a:ext uri="{FF2B5EF4-FFF2-40B4-BE49-F238E27FC236}">
                <a16:creationId xmlns:a16="http://schemas.microsoft.com/office/drawing/2014/main" id="{8F886A78-D990-EFCC-C5DD-B5D35426F967}"/>
              </a:ext>
            </a:extLst>
          </p:cNvPr>
          <p:cNvSpPr>
            <a:spLocks noGrp="1"/>
          </p:cNvSpPr>
          <p:nvPr>
            <p:ph type="ftr" sz="quarter" idx="3"/>
          </p:nvPr>
        </p:nvSpPr>
        <p:spPr/>
        <p:txBody>
          <a:bodyPr/>
          <a:lstStyle/>
          <a:p>
            <a:pPr defTabSz="914367">
              <a:defRPr/>
            </a:pPr>
            <a:r>
              <a:rPr lang="en-US" dirty="0">
                <a:solidFill>
                  <a:srgbClr val="000000"/>
                </a:solidFill>
              </a:rPr>
              <a:t>© Copyright Microsoft Corporation. All rights reserved.</a:t>
            </a:r>
          </a:p>
        </p:txBody>
      </p:sp>
    </p:spTree>
    <p:extLst>
      <p:ext uri="{BB962C8B-B14F-4D97-AF65-F5344CB8AC3E}">
        <p14:creationId xmlns:p14="http://schemas.microsoft.com/office/powerpoint/2010/main" val="1474601781"/>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AC561E8-32CB-59B6-ECD1-7FD15BDAEF7F}"/>
              </a:ext>
            </a:extLst>
          </p:cNvPr>
          <p:cNvSpPr>
            <a:spLocks noGrp="1"/>
          </p:cNvSpPr>
          <p:nvPr>
            <p:ph type="title"/>
          </p:nvPr>
        </p:nvSpPr>
        <p:spPr/>
        <p:txBody>
          <a:bodyPr>
            <a:noAutofit/>
          </a:bodyPr>
          <a:lstStyle/>
          <a:p>
            <a:r>
              <a:rPr lang="en-US" sz="3600" b="1" dirty="0"/>
              <a:t>Azure Resource Manager</a:t>
            </a:r>
          </a:p>
        </p:txBody>
      </p:sp>
      <p:sp>
        <p:nvSpPr>
          <p:cNvPr id="9" name="Text Placeholder 8">
            <a:extLst>
              <a:ext uri="{FF2B5EF4-FFF2-40B4-BE49-F238E27FC236}">
                <a16:creationId xmlns:a16="http://schemas.microsoft.com/office/drawing/2014/main" id="{4B949EFF-65AC-B9DC-1356-2E923452954D}"/>
              </a:ext>
            </a:extLst>
          </p:cNvPr>
          <p:cNvSpPr>
            <a:spLocks noGrp="1"/>
          </p:cNvSpPr>
          <p:nvPr>
            <p:ph type="body" sz="quarter" idx="16"/>
          </p:nvPr>
        </p:nvSpPr>
        <p:spPr>
          <a:xfrm>
            <a:off x="584200" y="1594155"/>
            <a:ext cx="3174143" cy="2154436"/>
          </a:xfrm>
        </p:spPr>
        <p:txBody>
          <a:bodyPr/>
          <a:lstStyle/>
          <a:p>
            <a:r>
              <a:rPr lang="en-US" sz="2000" dirty="0">
                <a:latin typeface="+mn-lt"/>
              </a:rPr>
              <a:t>The </a:t>
            </a:r>
            <a:r>
              <a:rPr lang="en-US" sz="2000" b="1" dirty="0">
                <a:latin typeface="+mn-lt"/>
              </a:rPr>
              <a:t>Azure Resource Manager (ARM) </a:t>
            </a:r>
            <a:r>
              <a:rPr lang="en-US" sz="2000" dirty="0">
                <a:latin typeface="+mn-lt"/>
              </a:rPr>
              <a:t>provides a management layer that enables you to create, update, and delete resources in your Azure subscription.</a:t>
            </a:r>
          </a:p>
        </p:txBody>
      </p:sp>
      <p:pic>
        <p:nvPicPr>
          <p:cNvPr id="11" name="Picture Placeholder 10" descr="Resource Manager request model">
            <a:extLst>
              <a:ext uri="{FF2B5EF4-FFF2-40B4-BE49-F238E27FC236}">
                <a16:creationId xmlns:a16="http://schemas.microsoft.com/office/drawing/2014/main" id="{B5E48868-103A-651B-5EAC-09C1DB98C2E9}"/>
              </a:ext>
            </a:extLst>
          </p:cNvPr>
          <p:cNvPicPr>
            <a:picLocks noGrp="1" noChangeAspect="1" noChangeArrowheads="1"/>
          </p:cNvPicPr>
          <p:nvPr>
            <p:ph type="pic" sz="quarter" idx="20"/>
          </p:nvPr>
        </p:nvPicPr>
        <p:blipFill rotWithShape="1">
          <a:blip r:embed="rId3">
            <a:extLst>
              <a:ext uri="{28A0092B-C50C-407E-A947-70E740481C1C}">
                <a14:useLocalDpi xmlns:a14="http://schemas.microsoft.com/office/drawing/2010/main" val="0"/>
              </a:ext>
            </a:extLst>
          </a:blip>
          <a:srcRect l="-2255" t="-8375" r="-2255" b="-8375"/>
          <a:stretch/>
        </p:blipFill>
        <p:spPr bwMode="auto">
          <a:xfrm>
            <a:off x="4064000" y="1581150"/>
            <a:ext cx="7535863" cy="4430713"/>
          </a:xfrm>
          <a:prstGeom prst="rect">
            <a:avLst/>
          </a:prstGeom>
          <a:noFill/>
          <a:ln w="19050">
            <a:solidFill>
              <a:schemeClr val="accent4"/>
            </a:solidFill>
          </a:ln>
          <a:extLst>
            <a:ext uri="{909E8E84-426E-40DD-AFC4-6F175D3DCCD1}">
              <a14:hiddenFill xmlns:a14="http://schemas.microsoft.com/office/drawing/2010/main">
                <a:solidFill>
                  <a:srgbClr val="FFFFFF"/>
                </a:solidFill>
              </a14:hiddenFill>
            </a:ext>
          </a:extLst>
        </p:spPr>
      </p:pic>
      <p:sp>
        <p:nvSpPr>
          <p:cNvPr id="12" name="Footer Placeholder 11">
            <a:extLst>
              <a:ext uri="{FF2B5EF4-FFF2-40B4-BE49-F238E27FC236}">
                <a16:creationId xmlns:a16="http://schemas.microsoft.com/office/drawing/2014/main" id="{D13FEDD6-CDB9-8ED3-0EFB-C96ECF9A8CC4}"/>
              </a:ext>
            </a:extLst>
          </p:cNvPr>
          <p:cNvSpPr>
            <a:spLocks noGrp="1"/>
          </p:cNvSpPr>
          <p:nvPr>
            <p:ph type="ftr" sz="quarter" idx="3"/>
          </p:nvPr>
        </p:nvSpPr>
        <p:spPr/>
        <p:txBody>
          <a:body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845069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0BC6628F-BBA5-D669-F3B9-E29A607706CD}"/>
              </a:ext>
            </a:extLst>
          </p:cNvPr>
          <p:cNvSpPr>
            <a:spLocks noGrp="1"/>
          </p:cNvSpPr>
          <p:nvPr>
            <p:ph type="title"/>
          </p:nvPr>
        </p:nvSpPr>
        <p:spPr/>
        <p:txBody>
          <a:bodyPr>
            <a:noAutofit/>
          </a:bodyPr>
          <a:lstStyle/>
          <a:p>
            <a:r>
              <a:rPr lang="en-US" sz="3600" b="1" dirty="0"/>
              <a:t>Infrastructure as code</a:t>
            </a:r>
          </a:p>
        </p:txBody>
      </p:sp>
      <p:sp>
        <p:nvSpPr>
          <p:cNvPr id="13" name="Text Placeholder 12">
            <a:extLst>
              <a:ext uri="{FF2B5EF4-FFF2-40B4-BE49-F238E27FC236}">
                <a16:creationId xmlns:a16="http://schemas.microsoft.com/office/drawing/2014/main" id="{FD399E58-A608-1A22-A2A2-EB57D52132FB}"/>
              </a:ext>
            </a:extLst>
          </p:cNvPr>
          <p:cNvSpPr>
            <a:spLocks noGrp="1"/>
          </p:cNvSpPr>
          <p:nvPr>
            <p:ph type="body" sz="quarter" idx="16"/>
          </p:nvPr>
        </p:nvSpPr>
        <p:spPr>
          <a:xfrm>
            <a:off x="584200" y="1594155"/>
            <a:ext cx="3174143" cy="3077766"/>
          </a:xfrm>
        </p:spPr>
        <p:txBody>
          <a:bodyPr/>
          <a:lstStyle/>
          <a:p>
            <a:pPr marL="292100" indent="-292100">
              <a:spcAft>
                <a:spcPts val="1200"/>
              </a:spcAft>
              <a:buFont typeface="Arial" panose="020B0604020202020204" pitchFamily="34" charset="0"/>
              <a:buChar char="•"/>
            </a:pPr>
            <a:r>
              <a:rPr lang="en-US" sz="2000" dirty="0">
                <a:latin typeface="+mn-lt"/>
                <a:cs typeface="Segoe UI Semilight" panose="020B0402040204020203" pitchFamily="34" charset="0"/>
              </a:rPr>
              <a:t>Ensure consistency in deployment across your cloud ecosystem.</a:t>
            </a:r>
          </a:p>
          <a:p>
            <a:pPr marL="292100" indent="-292100">
              <a:spcAft>
                <a:spcPts val="1200"/>
              </a:spcAft>
              <a:buFont typeface="Arial" panose="020B0604020202020204" pitchFamily="34" charset="0"/>
              <a:buChar char="•"/>
            </a:pPr>
            <a:r>
              <a:rPr lang="en-US" sz="2000" dirty="0">
                <a:latin typeface="+mn-lt"/>
                <a:cs typeface="Segoe UI Semilight" panose="020B0402040204020203" pitchFamily="34" charset="0"/>
              </a:rPr>
              <a:t>Manage configuration </a:t>
            </a:r>
            <a:br>
              <a:rPr lang="en-US" sz="2000" dirty="0">
                <a:latin typeface="+mn-lt"/>
                <a:cs typeface="Segoe UI Semilight" panose="020B0402040204020203" pitchFamily="34" charset="0"/>
              </a:rPr>
            </a:br>
            <a:r>
              <a:rPr lang="en-US" sz="2000" dirty="0">
                <a:latin typeface="+mn-lt"/>
                <a:cs typeface="Segoe UI Semilight" panose="020B0402040204020203" pitchFamily="34" charset="0"/>
              </a:rPr>
              <a:t>at scale.</a:t>
            </a:r>
          </a:p>
          <a:p>
            <a:pPr marL="292100" indent="-292100">
              <a:spcAft>
                <a:spcPts val="1200"/>
              </a:spcAft>
              <a:buFont typeface="Arial" panose="020B0604020202020204" pitchFamily="34" charset="0"/>
              <a:buChar char="•"/>
            </a:pPr>
            <a:r>
              <a:rPr lang="en-US" sz="2000" dirty="0">
                <a:latin typeface="+mn-lt"/>
                <a:cs typeface="Segoe UI Semilight" panose="020B0402040204020203" pitchFamily="34" charset="0"/>
              </a:rPr>
              <a:t>Rapidly provision additional environments based on a standard </a:t>
            </a:r>
            <a:r>
              <a:rPr lang="en-US" sz="2000">
                <a:latin typeface="+mn-lt"/>
                <a:cs typeface="Segoe UI Semilight" panose="020B0402040204020203" pitchFamily="34" charset="0"/>
              </a:rPr>
              <a:t>configuration and </a:t>
            </a:r>
            <a:r>
              <a:rPr lang="en-US" sz="2000" dirty="0">
                <a:latin typeface="+mn-lt"/>
                <a:cs typeface="Segoe UI Semilight" panose="020B0402040204020203" pitchFamily="34" charset="0"/>
              </a:rPr>
              <a:t>build.</a:t>
            </a:r>
          </a:p>
        </p:txBody>
      </p:sp>
      <p:pic>
        <p:nvPicPr>
          <p:cNvPr id="15" name="Content Placeholder 5" descr="An illustration showing code on the left leading to multiple resources on the right.">
            <a:extLst>
              <a:ext uri="{FF2B5EF4-FFF2-40B4-BE49-F238E27FC236}">
                <a16:creationId xmlns:a16="http://schemas.microsoft.com/office/drawing/2014/main" id="{98EE1765-24CD-28BD-C3C4-AEE6B5A5556C}"/>
              </a:ext>
            </a:extLst>
          </p:cNvPr>
          <p:cNvPicPr>
            <a:picLocks noGrp="1" noChangeAspect="1"/>
          </p:cNvPicPr>
          <p:nvPr>
            <p:ph type="pic" sz="quarter" idx="20"/>
          </p:nvPr>
        </p:nvPicPr>
        <p:blipFill rotWithShape="1">
          <a:blip r:embed="rId3"/>
          <a:srcRect l="-14624" t="-25990" r="-14624" b="-25990"/>
          <a:stretch/>
        </p:blipFill>
        <p:spPr>
          <a:xfrm>
            <a:off x="4064000" y="1581150"/>
            <a:ext cx="7535863" cy="4430713"/>
          </a:xfrm>
          <a:prstGeom prst="rect">
            <a:avLst/>
          </a:prstGeom>
          <a:solidFill>
            <a:schemeClr val="bg1"/>
          </a:solidFill>
          <a:ln w="19050">
            <a:solidFill>
              <a:schemeClr val="accent4"/>
            </a:solidFill>
          </a:ln>
        </p:spPr>
      </p:pic>
      <p:sp>
        <p:nvSpPr>
          <p:cNvPr id="16" name="Footer Placeholder 15">
            <a:extLst>
              <a:ext uri="{FF2B5EF4-FFF2-40B4-BE49-F238E27FC236}">
                <a16:creationId xmlns:a16="http://schemas.microsoft.com/office/drawing/2014/main" id="{56627385-7E6F-0907-F851-C583403176A7}"/>
              </a:ext>
            </a:extLst>
          </p:cNvPr>
          <p:cNvSpPr>
            <a:spLocks noGrp="1"/>
          </p:cNvSpPr>
          <p:nvPr>
            <p:ph type="ftr" sz="quarter" idx="3"/>
          </p:nvPr>
        </p:nvSpPr>
        <p:spPr/>
        <p:txBody>
          <a:bodyPr/>
          <a:lstStyle/>
          <a:p>
            <a:pPr defTabSz="914367">
              <a:defRPr/>
            </a:pPr>
            <a:r>
              <a:rPr lang="en-US" dirty="0">
                <a:solidFill>
                  <a:srgbClr val="000000"/>
                </a:solidFill>
              </a:rPr>
              <a:t>© Copyright Microsoft Corporation. All rights reserved.</a:t>
            </a:r>
          </a:p>
        </p:txBody>
      </p:sp>
    </p:spTree>
    <p:extLst>
      <p:ext uri="{BB962C8B-B14F-4D97-AF65-F5344CB8AC3E}">
        <p14:creationId xmlns:p14="http://schemas.microsoft.com/office/powerpoint/2010/main" val="1559607851"/>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94DD211-B0B6-B2F9-3382-E6392FC6BA5A}"/>
              </a:ext>
            </a:extLst>
          </p:cNvPr>
          <p:cNvSpPr>
            <a:spLocks noGrp="1"/>
          </p:cNvSpPr>
          <p:nvPr>
            <p:ph type="title"/>
          </p:nvPr>
        </p:nvSpPr>
        <p:spPr/>
        <p:txBody>
          <a:bodyPr>
            <a:noAutofit/>
          </a:bodyPr>
          <a:lstStyle/>
          <a:p>
            <a:r>
              <a:rPr lang="en-US" sz="3600" b="1" dirty="0"/>
              <a:t>Azure Resource Manager (ARM) templates</a:t>
            </a:r>
          </a:p>
        </p:txBody>
      </p:sp>
      <p:sp>
        <p:nvSpPr>
          <p:cNvPr id="8" name="Text Placeholder 7">
            <a:extLst>
              <a:ext uri="{FF2B5EF4-FFF2-40B4-BE49-F238E27FC236}">
                <a16:creationId xmlns:a16="http://schemas.microsoft.com/office/drawing/2014/main" id="{BA378338-86E5-1BC2-3DB7-DD3E513BD0C8}"/>
              </a:ext>
            </a:extLst>
          </p:cNvPr>
          <p:cNvSpPr>
            <a:spLocks noGrp="1"/>
          </p:cNvSpPr>
          <p:nvPr>
            <p:ph type="body" sz="quarter" idx="16"/>
          </p:nvPr>
        </p:nvSpPr>
        <p:spPr>
          <a:xfrm>
            <a:off x="584200" y="1594155"/>
            <a:ext cx="3263900" cy="1938992"/>
          </a:xfrm>
        </p:spPr>
        <p:txBody>
          <a:bodyPr/>
          <a:lstStyle/>
          <a:p>
            <a:r>
              <a:rPr lang="en-US" sz="1800" b="1" i="0" dirty="0">
                <a:effectLst/>
                <a:latin typeface="+mn-lt"/>
                <a:cs typeface="Segoe UI Semibold" panose="020B0702040204020203" pitchFamily="34" charset="0"/>
              </a:rPr>
              <a:t>Azure Resource Manager (ARM) </a:t>
            </a:r>
            <a:r>
              <a:rPr lang="en-US" sz="1800" b="0" i="0" dirty="0">
                <a:effectLst/>
                <a:latin typeface="+mn-lt"/>
              </a:rPr>
              <a:t>templates </a:t>
            </a:r>
            <a:r>
              <a:rPr lang="en-US" sz="1800" dirty="0">
                <a:latin typeface="+mn-lt"/>
              </a:rPr>
              <a:t>are JavaScript Object Notation (JSON) files that can be used to create and deploy Azure infrastructure without having to write programing commands.</a:t>
            </a:r>
          </a:p>
        </p:txBody>
      </p:sp>
      <p:sp>
        <p:nvSpPr>
          <p:cNvPr id="7" name="Text Placeholder 6">
            <a:extLst>
              <a:ext uri="{FF2B5EF4-FFF2-40B4-BE49-F238E27FC236}">
                <a16:creationId xmlns:a16="http://schemas.microsoft.com/office/drawing/2014/main" id="{F6051810-DFB8-8B17-9988-ACAA980CAD8C}"/>
              </a:ext>
            </a:extLst>
          </p:cNvPr>
          <p:cNvSpPr>
            <a:spLocks noGrp="1"/>
          </p:cNvSpPr>
          <p:nvPr>
            <p:ph type="body" sz="quarter" idx="15"/>
          </p:nvPr>
        </p:nvSpPr>
        <p:spPr>
          <a:xfrm>
            <a:off x="586389" y="3634560"/>
            <a:ext cx="3172811" cy="1906869"/>
          </a:xfrm>
        </p:spPr>
        <p:txBody>
          <a:bodyPr/>
          <a:lstStyle/>
          <a:p>
            <a:pPr marL="285750" lvl="1" indent="-171450">
              <a:spcBef>
                <a:spcPts val="0"/>
              </a:spcBef>
              <a:spcAft>
                <a:spcPts val="600"/>
              </a:spcAft>
            </a:pPr>
            <a:r>
              <a:rPr lang="en-US" sz="1600" dirty="0">
                <a:cs typeface="Segoe UI" panose="020B0502040204020203" pitchFamily="34" charset="0"/>
              </a:rPr>
              <a:t>Declarative syntax</a:t>
            </a:r>
          </a:p>
          <a:p>
            <a:pPr marL="285750" lvl="1" indent="-171450">
              <a:spcBef>
                <a:spcPts val="0"/>
              </a:spcBef>
              <a:spcAft>
                <a:spcPts val="600"/>
              </a:spcAft>
            </a:pPr>
            <a:r>
              <a:rPr lang="en-US" sz="1600" dirty="0">
                <a:cs typeface="Segoe UI" panose="020B0502040204020203" pitchFamily="34" charset="0"/>
              </a:rPr>
              <a:t>Repeatable results</a:t>
            </a:r>
          </a:p>
          <a:p>
            <a:pPr marL="285750" lvl="1" indent="-171450">
              <a:spcBef>
                <a:spcPts val="0"/>
              </a:spcBef>
              <a:spcAft>
                <a:spcPts val="600"/>
              </a:spcAft>
            </a:pPr>
            <a:r>
              <a:rPr lang="en-US" sz="1600" dirty="0">
                <a:cs typeface="Segoe UI" panose="020B0502040204020203" pitchFamily="34" charset="0"/>
              </a:rPr>
              <a:t>Orchestration</a:t>
            </a:r>
          </a:p>
          <a:p>
            <a:pPr marL="285750" lvl="1" indent="-171450">
              <a:spcBef>
                <a:spcPts val="0"/>
              </a:spcBef>
              <a:spcAft>
                <a:spcPts val="600"/>
              </a:spcAft>
            </a:pPr>
            <a:r>
              <a:rPr lang="en-US" sz="1600" dirty="0">
                <a:cs typeface="Segoe UI" panose="020B0502040204020203" pitchFamily="34" charset="0"/>
              </a:rPr>
              <a:t>Modular files</a:t>
            </a:r>
          </a:p>
          <a:p>
            <a:pPr marL="285750" lvl="1" indent="-171450">
              <a:spcBef>
                <a:spcPts val="0"/>
              </a:spcBef>
              <a:spcAft>
                <a:spcPts val="600"/>
              </a:spcAft>
            </a:pPr>
            <a:r>
              <a:rPr lang="en-US" sz="1600" dirty="0">
                <a:cs typeface="Segoe UI" panose="020B0502040204020203" pitchFamily="34" charset="0"/>
              </a:rPr>
              <a:t>Built-in validation</a:t>
            </a:r>
          </a:p>
          <a:p>
            <a:pPr marL="285750" lvl="1" indent="-171450">
              <a:spcBef>
                <a:spcPts val="0"/>
              </a:spcBef>
              <a:spcAft>
                <a:spcPts val="600"/>
              </a:spcAft>
            </a:pPr>
            <a:r>
              <a:rPr lang="en-US" sz="1600" dirty="0">
                <a:cs typeface="Segoe UI" panose="020B0502040204020203" pitchFamily="34" charset="0"/>
              </a:rPr>
              <a:t>Exportable code</a:t>
            </a:r>
          </a:p>
        </p:txBody>
      </p:sp>
      <p:pic>
        <p:nvPicPr>
          <p:cNvPr id="12" name="Picture 2" descr="Template deployment comparison">
            <a:extLst>
              <a:ext uri="{FF2B5EF4-FFF2-40B4-BE49-F238E27FC236}">
                <a16:creationId xmlns:a16="http://schemas.microsoft.com/office/drawing/2014/main" id="{57BFA207-A0BE-5842-C1D4-45827242B103}"/>
              </a:ext>
            </a:extLst>
          </p:cNvPr>
          <p:cNvPicPr>
            <a:picLocks noGrp="1" noChangeAspect="1" noChangeArrowheads="1"/>
          </p:cNvPicPr>
          <p:nvPr>
            <p:ph type="pic" sz="quarter" idx="20"/>
          </p:nvPr>
        </p:nvPicPr>
        <p:blipFill rotWithShape="1">
          <a:blip r:embed="rId3">
            <a:extLst>
              <a:ext uri="{28A0092B-C50C-407E-A947-70E740481C1C}">
                <a14:useLocalDpi xmlns:a14="http://schemas.microsoft.com/office/drawing/2010/main" val="0"/>
              </a:ext>
            </a:extLst>
          </a:blip>
          <a:srcRect l="-3284" t="-17879" r="-3284" b="-17879"/>
          <a:stretch/>
        </p:blipFill>
        <p:spPr bwMode="auto">
          <a:xfrm>
            <a:off x="4064000" y="1581150"/>
            <a:ext cx="7535863" cy="4430713"/>
          </a:xfrm>
          <a:prstGeom prst="rect">
            <a:avLst/>
          </a:prstGeom>
          <a:noFill/>
          <a:ln w="19050">
            <a:solidFill>
              <a:schemeClr val="accent4"/>
            </a:solidFill>
          </a:ln>
          <a:extLst>
            <a:ext uri="{909E8E84-426E-40DD-AFC4-6F175D3DCCD1}">
              <a14:hiddenFill xmlns:a14="http://schemas.microsoft.com/office/drawing/2010/main">
                <a:solidFill>
                  <a:srgbClr val="FFFFFF"/>
                </a:solidFill>
              </a14:hiddenFill>
            </a:ext>
          </a:extLst>
        </p:spPr>
      </p:pic>
      <p:sp>
        <p:nvSpPr>
          <p:cNvPr id="13" name="Footer Placeholder 12">
            <a:extLst>
              <a:ext uri="{FF2B5EF4-FFF2-40B4-BE49-F238E27FC236}">
                <a16:creationId xmlns:a16="http://schemas.microsoft.com/office/drawing/2014/main" id="{7074E7F0-B074-3A3E-6A56-2F6BC6FC7C5B}"/>
              </a:ext>
            </a:extLst>
          </p:cNvPr>
          <p:cNvSpPr>
            <a:spLocks noGrp="1"/>
          </p:cNvSpPr>
          <p:nvPr>
            <p:ph type="ftr" sz="quarter" idx="3"/>
          </p:nvPr>
        </p:nvSpPr>
        <p:spPr>
          <a:xfrm>
            <a:off x="584200" y="6416366"/>
            <a:ext cx="4151312" cy="197976"/>
          </a:xfrm>
        </p:spPr>
        <p:txBody>
          <a:body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1733260041"/>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DD6DB4EA-777E-E451-89CB-3E5578C841EE}"/>
              </a:ext>
            </a:extLst>
          </p:cNvPr>
          <p:cNvSpPr>
            <a:spLocks noGrp="1"/>
          </p:cNvSpPr>
          <p:nvPr>
            <p:ph type="title"/>
          </p:nvPr>
        </p:nvSpPr>
        <p:spPr/>
        <p:txBody>
          <a:bodyPr>
            <a:noAutofit/>
          </a:bodyPr>
          <a:lstStyle/>
          <a:p>
            <a:r>
              <a:rPr lang="en-US" sz="3600" b="1" dirty="0"/>
              <a:t>Bicep</a:t>
            </a:r>
          </a:p>
        </p:txBody>
      </p:sp>
      <p:pic>
        <p:nvPicPr>
          <p:cNvPr id="11" name="Content Placeholder 6" descr="A screen shot of Bicep code for deploying a storage account.">
            <a:extLst>
              <a:ext uri="{FF2B5EF4-FFF2-40B4-BE49-F238E27FC236}">
                <a16:creationId xmlns:a16="http://schemas.microsoft.com/office/drawing/2014/main" id="{BECA3C80-C2A4-839D-05FD-F287CCD3FD74}"/>
              </a:ext>
            </a:extLst>
          </p:cNvPr>
          <p:cNvPicPr>
            <a:picLocks/>
          </p:cNvPicPr>
          <p:nvPr/>
        </p:nvPicPr>
        <p:blipFill rotWithShape="1">
          <a:blip r:embed="rId3"/>
          <a:srcRect l="-4996" t="-5562" r="-4996" b="-5562"/>
          <a:stretch/>
        </p:blipFill>
        <p:spPr>
          <a:xfrm>
            <a:off x="588260" y="1581150"/>
            <a:ext cx="11011602" cy="4691634"/>
          </a:xfrm>
          <a:prstGeom prst="rect">
            <a:avLst/>
          </a:prstGeom>
          <a:noFill/>
          <a:ln w="19050">
            <a:solidFill>
              <a:schemeClr val="accent4"/>
            </a:solidFill>
          </a:ln>
        </p:spPr>
      </p:pic>
      <p:sp>
        <p:nvSpPr>
          <p:cNvPr id="12" name="Footer Placeholder 11">
            <a:extLst>
              <a:ext uri="{FF2B5EF4-FFF2-40B4-BE49-F238E27FC236}">
                <a16:creationId xmlns:a16="http://schemas.microsoft.com/office/drawing/2014/main" id="{FA0A073A-4217-5A03-7832-EFA76377E3F3}"/>
              </a:ext>
            </a:extLst>
          </p:cNvPr>
          <p:cNvSpPr>
            <a:spLocks noGrp="1"/>
          </p:cNvSpPr>
          <p:nvPr>
            <p:ph type="ftr" sz="quarter" idx="3"/>
          </p:nvPr>
        </p:nvSpPr>
        <p:spPr/>
        <p:txBody>
          <a:bodyPr/>
          <a:lstStyle/>
          <a:p>
            <a:pPr defTabSz="914367">
              <a:defRPr/>
            </a:pPr>
            <a:r>
              <a:rPr lang="en-US" dirty="0">
                <a:solidFill>
                  <a:srgbClr val="000000"/>
                </a:solidFill>
              </a:rPr>
              <a:t>© Copyright Microsoft Corporation. All rights reserved.</a:t>
            </a:r>
          </a:p>
        </p:txBody>
      </p:sp>
    </p:spTree>
    <p:extLst>
      <p:ext uri="{BB962C8B-B14F-4D97-AF65-F5344CB8AC3E}">
        <p14:creationId xmlns:p14="http://schemas.microsoft.com/office/powerpoint/2010/main" val="2654725645"/>
      </p:ext>
    </p:extLst>
  </p:cSld>
  <p:clrMapOvr>
    <a:masterClrMapping/>
  </p:clrMapOvr>
  <p:transition>
    <p:fade/>
  </p:transition>
</p:sld>
</file>

<file path=ppt/theme/theme1.xml><?xml version="1.0" encoding="utf-8"?>
<a:theme xmlns:a="http://schemas.openxmlformats.org/drawingml/2006/main" name="Office-té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té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6865</TotalTime>
  <Words>1154</Words>
  <Application>Microsoft Office PowerPoint</Application>
  <PresentationFormat>Szélesvásznú</PresentationFormat>
  <Paragraphs>161</Paragraphs>
  <Slides>22</Slides>
  <Notes>21</Notes>
  <HiddenSlides>0</HiddenSlides>
  <MMClips>0</MMClips>
  <ScaleCrop>false</ScaleCrop>
  <HeadingPairs>
    <vt:vector size="6" baseType="variant">
      <vt:variant>
        <vt:lpstr>Használt betűtípusok</vt:lpstr>
      </vt:variant>
      <vt:variant>
        <vt:i4>6</vt:i4>
      </vt:variant>
      <vt:variant>
        <vt:lpstr>Téma</vt:lpstr>
      </vt:variant>
      <vt:variant>
        <vt:i4>1</vt:i4>
      </vt:variant>
      <vt:variant>
        <vt:lpstr>Diacímek</vt:lpstr>
      </vt:variant>
      <vt:variant>
        <vt:i4>22</vt:i4>
      </vt:variant>
    </vt:vector>
  </HeadingPairs>
  <TitlesOfParts>
    <vt:vector size="29" baseType="lpstr">
      <vt:lpstr>Arial</vt:lpstr>
      <vt:lpstr>Calibri</vt:lpstr>
      <vt:lpstr>Calibri Light</vt:lpstr>
      <vt:lpstr>Segoe UI</vt:lpstr>
      <vt:lpstr>Segoe UI Light</vt:lpstr>
      <vt:lpstr>Segoe UI Semilight</vt:lpstr>
      <vt:lpstr>Office-téma</vt:lpstr>
      <vt:lpstr>Microsoft Azure Fundamentals</vt:lpstr>
      <vt:lpstr>Management and deployment tools</vt:lpstr>
      <vt:lpstr>Tools for interacting with Azure</vt:lpstr>
      <vt:lpstr>Azure Cloud Shell</vt:lpstr>
      <vt:lpstr>Azure Arc</vt:lpstr>
      <vt:lpstr>Azure Resource Manager</vt:lpstr>
      <vt:lpstr>Infrastructure as code</vt:lpstr>
      <vt:lpstr>Azure Resource Manager (ARM) templates</vt:lpstr>
      <vt:lpstr>Bicep</vt:lpstr>
      <vt:lpstr>Questions</vt:lpstr>
      <vt:lpstr>Azure monitoring tools</vt:lpstr>
      <vt:lpstr>Azure Advisor</vt:lpstr>
      <vt:lpstr>Azure Advisor</vt:lpstr>
      <vt:lpstr>Azure Service Health</vt:lpstr>
      <vt:lpstr>Azure Monitor</vt:lpstr>
      <vt:lpstr>Azure Monitor</vt:lpstr>
      <vt:lpstr>Azure Log Analytics</vt:lpstr>
      <vt:lpstr>Azure Monitor Alerts</vt:lpstr>
      <vt:lpstr>Application Insights</vt:lpstr>
      <vt:lpstr>Application Insights </vt:lpstr>
      <vt:lpstr>Questions</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Labview bevezető</dc:title>
  <dc:creator>ADAM</dc:creator>
  <cp:lastModifiedBy>ADAM</cp:lastModifiedBy>
  <cp:revision>365</cp:revision>
  <dcterms:created xsi:type="dcterms:W3CDTF">2019-09-08T15:46:29Z</dcterms:created>
  <dcterms:modified xsi:type="dcterms:W3CDTF">2024-02-08T22:49:46Z</dcterms:modified>
</cp:coreProperties>
</file>